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66" r:id="rId3"/>
    <p:sldId id="268" r:id="rId4"/>
    <p:sldId id="260" r:id="rId5"/>
    <p:sldId id="286" r:id="rId6"/>
    <p:sldId id="287" r:id="rId7"/>
    <p:sldId id="262" r:id="rId8"/>
    <p:sldId id="288" r:id="rId9"/>
    <p:sldId id="289" r:id="rId10"/>
    <p:sldId id="290" r:id="rId11"/>
    <p:sldId id="271" r:id="rId12"/>
    <p:sldId id="284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91" r:id="rId24"/>
    <p:sldId id="282" r:id="rId25"/>
    <p:sldId id="283" r:id="rId26"/>
    <p:sldId id="267" r:id="rId27"/>
    <p:sldId id="265" r:id="rId28"/>
    <p:sldId id="257" r:id="rId29"/>
    <p:sldId id="258" r:id="rId30"/>
    <p:sldId id="269" r:id="rId31"/>
    <p:sldId id="270" r:id="rId32"/>
    <p:sldId id="285" r:id="rId33"/>
  </p:sldIdLst>
  <p:sldSz cx="11161713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5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593" autoAdjust="0"/>
  </p:normalViewPr>
  <p:slideViewPr>
    <p:cSldViewPr>
      <p:cViewPr varScale="1">
        <p:scale>
          <a:sx n="64" d="100"/>
          <a:sy n="64" d="100"/>
        </p:scale>
        <p:origin x="1158" y="60"/>
      </p:cViewPr>
      <p:guideLst>
        <p:guide orient="horz" pos="2160"/>
        <p:guide pos="351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F62B64-6C38-4EE8-86B0-6669317796EE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9763" y="685800"/>
            <a:ext cx="55784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7B9E1-7328-4D97-8AD1-B2948AE30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971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9763" y="685800"/>
            <a:ext cx="55784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Giving food to hungry is Charity… eliminating</a:t>
            </a:r>
            <a:r>
              <a:rPr lang="en-US" baseline="0" dirty="0" smtClean="0"/>
              <a:t> causes of hunger is philanthropy.. </a:t>
            </a:r>
          </a:p>
          <a:p>
            <a:r>
              <a:rPr lang="en-US" baseline="0" dirty="0" smtClean="0"/>
              <a:t>Giving protection to a runaway lady is charity….. Eliminating causes of running away from family is philanthropy (parenting skills training)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7B9E1-7328-4D97-8AD1-B2948AE301E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541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748668" y="359898"/>
            <a:ext cx="9040988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748668" y="1850064"/>
            <a:ext cx="9040988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B168BB-8642-44F7-98CB-0CD6BA2EAE7D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7EBDC3-654E-429D-BEFA-6669066EFC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24756" y="1413802"/>
            <a:ext cx="256719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412518" y="1345016"/>
            <a:ext cx="78132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B168BB-8642-44F7-98CB-0CD6BA2EAE7D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7EBDC3-654E-429D-BEFA-6669066EF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71285" y="274640"/>
            <a:ext cx="2232343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95214" y="274641"/>
            <a:ext cx="6790042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B168BB-8642-44F7-98CB-0CD6BA2EAE7D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7EBDC3-654E-429D-BEFA-6669066EF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B168BB-8642-44F7-98CB-0CD6BA2EAE7D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7EBDC3-654E-429D-BEFA-6669066EF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86632" y="-54"/>
            <a:ext cx="8371285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7339" y="2600325"/>
            <a:ext cx="7813199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7339" y="1066800"/>
            <a:ext cx="7813199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B168BB-8642-44F7-98CB-0CD6BA2EAE7D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7EBDC3-654E-429D-BEFA-6669066EFC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790428" y="0"/>
            <a:ext cx="93014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651665" y="2814656"/>
            <a:ext cx="256719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939427" y="2745870"/>
            <a:ext cx="78132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389" y="274320"/>
            <a:ext cx="9152605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389" y="1524000"/>
            <a:ext cx="4464685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40309" y="1524000"/>
            <a:ext cx="4464685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B168BB-8642-44F7-98CB-0CD6BA2EAE7D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7EBDC3-654E-429D-BEFA-6669066EF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86" y="5160336"/>
            <a:ext cx="10045542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086" y="328278"/>
            <a:ext cx="4911154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692473" y="328278"/>
            <a:ext cx="4911154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58086" y="969336"/>
            <a:ext cx="4911154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92473" y="969336"/>
            <a:ext cx="4911154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B168BB-8642-44F7-98CB-0CD6BA2EAE7D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7EBDC3-654E-429D-BEFA-6669066EF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389" y="274320"/>
            <a:ext cx="9152605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B168BB-8642-44F7-98CB-0CD6BA2EAE7D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7EBDC3-654E-429D-BEFA-6669066EF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38950" y="0"/>
            <a:ext cx="9922763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B168BB-8642-44F7-98CB-0CD6BA2EAE7D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7EBDC3-654E-429D-BEFA-6669066EFC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238950" y="-54"/>
            <a:ext cx="89294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86" y="216778"/>
            <a:ext cx="4650714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8086" y="1406964"/>
            <a:ext cx="4650714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58086" y="2133601"/>
            <a:ext cx="9952527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B168BB-8642-44F7-98CB-0CD6BA2EAE7D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7EBDC3-654E-429D-BEFA-6669066EF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5897" y="1066800"/>
            <a:ext cx="3348514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B168BB-8642-44F7-98CB-0CD6BA2EAE7D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7EBDC3-654E-429D-BEFA-6669066EFC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30143" y="1066800"/>
            <a:ext cx="5580857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23157" y="1143004"/>
            <a:ext cx="5394828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484266" y="954341"/>
            <a:ext cx="837128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107775" y="936786"/>
            <a:ext cx="79248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3157" y="4800600"/>
            <a:ext cx="5394828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995968" y="-815922"/>
            <a:ext cx="200052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06068" y="21103"/>
            <a:ext cx="2077796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223236" y="1055077"/>
            <a:ext cx="13741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236374" y="-54"/>
            <a:ext cx="992534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752389" y="274638"/>
            <a:ext cx="9152605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752389" y="1447800"/>
            <a:ext cx="9152605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371671" y="6305550"/>
            <a:ext cx="26044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9B168BB-8642-44F7-98CB-0CD6BA2EAE7D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6976071" y="6305550"/>
            <a:ext cx="3534542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0514333" y="6305550"/>
            <a:ext cx="558086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57EBDC3-654E-429D-BEFA-6669066EFC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238950" y="-54"/>
            <a:ext cx="89294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rduenglishdictionary.org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Aharoni" pitchFamily="2" charset="-79"/>
                <a:cs typeface="Aharoni" pitchFamily="2" charset="-79"/>
              </a:rPr>
              <a:t>CHARITY AND PHILANTHROPY </a:t>
            </a:r>
            <a:endParaRPr lang="en-US" sz="48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0856" y="2590800"/>
            <a:ext cx="9018800" cy="1011864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Imran Ahmad </a:t>
            </a:r>
            <a:r>
              <a:rPr lang="en-US" dirty="0" err="1" smtClean="0">
                <a:solidFill>
                  <a:schemeClr val="tx1"/>
                </a:solidFill>
              </a:rPr>
              <a:t>Sajid</a:t>
            </a:r>
            <a:r>
              <a:rPr lang="en-US" dirty="0" smtClean="0">
                <a:solidFill>
                  <a:schemeClr val="tx1"/>
                </a:solidFill>
              </a:rPr>
              <a:t>, PhD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043" y="6324600"/>
            <a:ext cx="10045542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act of </a:t>
            </a:r>
            <a:r>
              <a:rPr lang="en-US" sz="2400" b="1" dirty="0" smtClean="0"/>
              <a:t>helping</a:t>
            </a:r>
            <a:r>
              <a:rPr lang="en-US" sz="2400" dirty="0" smtClean="0"/>
              <a:t> or </a:t>
            </a:r>
            <a:r>
              <a:rPr lang="en-US" sz="2400" b="1" dirty="0" smtClean="0"/>
              <a:t>goodwill</a:t>
            </a:r>
            <a:r>
              <a:rPr lang="en-US" sz="2400" dirty="0" smtClean="0"/>
              <a:t> to people.</a:t>
            </a:r>
            <a:endParaRPr lang="en-US" sz="2400" dirty="0"/>
          </a:p>
        </p:txBody>
      </p:sp>
      <p:sp>
        <p:nvSpPr>
          <p:cNvPr id="4" name="Oval 3"/>
          <p:cNvSpPr/>
          <p:nvPr/>
        </p:nvSpPr>
        <p:spPr>
          <a:xfrm>
            <a:off x="1674257" y="1905000"/>
            <a:ext cx="5022771" cy="4038600"/>
          </a:xfrm>
          <a:prstGeom prst="ellipse">
            <a:avLst/>
          </a:prstGeom>
          <a:solidFill>
            <a:srgbClr val="4F81BD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650714" y="1905000"/>
            <a:ext cx="5022771" cy="4038600"/>
          </a:xfrm>
          <a:prstGeom prst="ellipse">
            <a:avLst/>
          </a:prstGeom>
          <a:solidFill>
            <a:srgbClr val="C0504D">
              <a:alpha val="50196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77587" y="3429001"/>
            <a:ext cx="1407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Charity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731862" y="3657600"/>
            <a:ext cx="2105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Philanthropy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lvl="0">
              <a:lnSpc>
                <a:spcPct val="107000"/>
              </a:lnSpc>
              <a:spcBef>
                <a:spcPts val="0"/>
              </a:spcBef>
              <a:buFont typeface="Arial"/>
              <a:buChar char="•"/>
              <a:tabLst>
                <a:tab pos="457200" algn="l"/>
              </a:tabLst>
            </a:pPr>
            <a:r>
              <a:rPr lang="en-US" kern="100" dirty="0" smtClean="0">
                <a:ea typeface="Calibri"/>
                <a:cs typeface="Calibri"/>
              </a:rPr>
              <a:t>“Charity” is derived from Latin “caritas”; </a:t>
            </a:r>
          </a:p>
          <a:p>
            <a:pPr lvl="0">
              <a:lnSpc>
                <a:spcPct val="107000"/>
              </a:lnSpc>
              <a:spcBef>
                <a:spcPts val="0"/>
              </a:spcBef>
              <a:buFont typeface="Arial"/>
              <a:buChar char="•"/>
              <a:tabLst>
                <a:tab pos="457200" algn="l"/>
              </a:tabLst>
            </a:pPr>
            <a:endParaRPr lang="en-US" sz="2400" kern="100" dirty="0" smtClean="0">
              <a:ea typeface="Calibri"/>
              <a:cs typeface="Times New Roman"/>
            </a:endParaRPr>
          </a:p>
          <a:p>
            <a:pPr lvl="0">
              <a:lnSpc>
                <a:spcPct val="107000"/>
              </a:lnSpc>
              <a:spcBef>
                <a:spcPts val="0"/>
              </a:spcBef>
              <a:buFont typeface="Arial"/>
              <a:buChar char="•"/>
              <a:tabLst>
                <a:tab pos="457200" algn="l"/>
              </a:tabLst>
            </a:pPr>
            <a:r>
              <a:rPr lang="en-US" kern="100" dirty="0" smtClean="0">
                <a:ea typeface="Calibri"/>
                <a:cs typeface="Calibri"/>
              </a:rPr>
              <a:t>The Greek for “caritas” was </a:t>
            </a:r>
            <a:r>
              <a:rPr lang="en-US" kern="100" dirty="0" err="1" smtClean="0">
                <a:ea typeface="Calibri"/>
                <a:cs typeface="Calibri"/>
              </a:rPr>
              <a:t>agapé</a:t>
            </a:r>
            <a:r>
              <a:rPr lang="en-US" kern="100" dirty="0" smtClean="0">
                <a:ea typeface="Calibri"/>
                <a:cs typeface="Calibri"/>
              </a:rPr>
              <a:t>—selfless, altruistic, generous, love; </a:t>
            </a:r>
          </a:p>
          <a:p>
            <a:pPr lvl="0">
              <a:lnSpc>
                <a:spcPct val="107000"/>
              </a:lnSpc>
              <a:spcBef>
                <a:spcPts val="0"/>
              </a:spcBef>
              <a:buFont typeface="Arial"/>
              <a:buChar char="•"/>
              <a:tabLst>
                <a:tab pos="457200" algn="l"/>
              </a:tabLst>
            </a:pPr>
            <a:endParaRPr lang="en-US" sz="2400" kern="100" dirty="0" smtClean="0"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buFont typeface="Arial"/>
              <a:buChar char="•"/>
              <a:tabLst>
                <a:tab pos="457200" algn="l"/>
              </a:tabLst>
            </a:pPr>
            <a:r>
              <a:rPr lang="en-US" kern="100" dirty="0" smtClean="0">
                <a:ea typeface="Calibri"/>
                <a:cs typeface="Calibri"/>
              </a:rPr>
              <a:t>Philanthropy is derived from Greek “</a:t>
            </a:r>
            <a:r>
              <a:rPr lang="en-US" kern="100" dirty="0" err="1" smtClean="0">
                <a:ea typeface="Calibri"/>
                <a:cs typeface="Calibri"/>
              </a:rPr>
              <a:t>philanthropía</a:t>
            </a:r>
            <a:r>
              <a:rPr lang="en-US" kern="100" dirty="0" smtClean="0">
                <a:ea typeface="Calibri"/>
                <a:cs typeface="Calibri"/>
              </a:rPr>
              <a:t>”. </a:t>
            </a:r>
          </a:p>
          <a:p>
            <a:pPr>
              <a:lnSpc>
                <a:spcPct val="107000"/>
              </a:lnSpc>
              <a:spcBef>
                <a:spcPts val="0"/>
              </a:spcBef>
              <a:buFont typeface="Arial"/>
              <a:buChar char="•"/>
              <a:tabLst>
                <a:tab pos="457200" algn="l"/>
              </a:tabLst>
            </a:pPr>
            <a:endParaRPr lang="en-US" sz="2400" kern="100" dirty="0" smtClean="0">
              <a:ea typeface="Calibri"/>
              <a:cs typeface="Calibri"/>
            </a:endParaRPr>
          </a:p>
          <a:p>
            <a:pPr>
              <a:lnSpc>
                <a:spcPct val="107000"/>
              </a:lnSpc>
              <a:spcBef>
                <a:spcPts val="0"/>
              </a:spcBef>
              <a:buFont typeface="Arial"/>
              <a:buChar char="•"/>
              <a:tabLst>
                <a:tab pos="457200" algn="l"/>
              </a:tabLst>
            </a:pPr>
            <a:endParaRPr lang="en-US" sz="2400" kern="100" dirty="0" smtClean="0">
              <a:ea typeface="Calibri"/>
              <a:cs typeface="Times New Roman"/>
            </a:endParaRPr>
          </a:p>
          <a:p>
            <a:pPr lvl="0">
              <a:lnSpc>
                <a:spcPct val="107000"/>
              </a:lnSpc>
              <a:spcBef>
                <a:spcPts val="0"/>
              </a:spcBef>
              <a:buFont typeface="Arial"/>
              <a:buChar char="•"/>
              <a:tabLst>
                <a:tab pos="457200" algn="l"/>
              </a:tabLst>
            </a:pPr>
            <a:r>
              <a:rPr lang="en-US" kern="100" dirty="0" smtClean="0">
                <a:ea typeface="Calibri"/>
                <a:cs typeface="Calibri"/>
              </a:rPr>
              <a:t>“</a:t>
            </a:r>
            <a:r>
              <a:rPr lang="en-US" kern="100" dirty="0" err="1" smtClean="0">
                <a:ea typeface="Calibri"/>
                <a:cs typeface="Calibri"/>
              </a:rPr>
              <a:t>philanthropía</a:t>
            </a:r>
            <a:r>
              <a:rPr lang="en-US" kern="100" dirty="0" smtClean="0">
                <a:ea typeface="Calibri"/>
                <a:cs typeface="Calibri"/>
              </a:rPr>
              <a:t>” meant the “love of what it is to be human”—i.e., </a:t>
            </a:r>
          </a:p>
          <a:p>
            <a:pPr lvl="0">
              <a:lnSpc>
                <a:spcPct val="107000"/>
              </a:lnSpc>
              <a:spcBef>
                <a:spcPts val="0"/>
              </a:spcBef>
              <a:buFont typeface="Arial"/>
              <a:buChar char="•"/>
              <a:tabLst>
                <a:tab pos="457200" algn="l"/>
              </a:tabLst>
            </a:pPr>
            <a:r>
              <a:rPr lang="en-US" kern="100" dirty="0" smtClean="0">
                <a:ea typeface="Calibri"/>
                <a:cs typeface="Calibri"/>
              </a:rPr>
              <a:t>the </a:t>
            </a:r>
            <a:r>
              <a:rPr lang="en-US" u="sng" kern="100" dirty="0" smtClean="0">
                <a:ea typeface="Calibri"/>
                <a:cs typeface="Calibri"/>
              </a:rPr>
              <a:t>caring </a:t>
            </a:r>
            <a:r>
              <a:rPr lang="en-US" kern="100" dirty="0" smtClean="0">
                <a:ea typeface="Calibri"/>
                <a:cs typeface="Calibri"/>
              </a:rPr>
              <a:t>for, </a:t>
            </a:r>
            <a:r>
              <a:rPr lang="en-US" u="sng" kern="100" dirty="0" smtClean="0">
                <a:ea typeface="Calibri"/>
                <a:cs typeface="Calibri"/>
              </a:rPr>
              <a:t>nurturing</a:t>
            </a:r>
            <a:r>
              <a:rPr lang="en-US" kern="100" dirty="0" smtClean="0">
                <a:ea typeface="Calibri"/>
                <a:cs typeface="Calibri"/>
              </a:rPr>
              <a:t>, </a:t>
            </a:r>
            <a:r>
              <a:rPr lang="en-US" u="sng" kern="100" dirty="0" smtClean="0">
                <a:ea typeface="Calibri"/>
                <a:cs typeface="Calibri"/>
              </a:rPr>
              <a:t>developing</a:t>
            </a:r>
            <a:r>
              <a:rPr lang="en-US" kern="100" dirty="0" smtClean="0">
                <a:ea typeface="Calibri"/>
                <a:cs typeface="Calibri"/>
              </a:rPr>
              <a:t>, all the </a:t>
            </a:r>
            <a:r>
              <a:rPr lang="en-US" u="sng" kern="100" dirty="0" smtClean="0">
                <a:ea typeface="Calibri"/>
                <a:cs typeface="Calibri"/>
              </a:rPr>
              <a:t>attributes of our humanity</a:t>
            </a:r>
            <a:r>
              <a:rPr lang="en-US" kern="100" dirty="0" smtClean="0">
                <a:ea typeface="Calibri"/>
                <a:cs typeface="Calibri"/>
              </a:rPr>
              <a:t>, our humane-</a:t>
            </a:r>
            <a:r>
              <a:rPr lang="en-US" kern="100" dirty="0" err="1" smtClean="0">
                <a:ea typeface="Calibri"/>
                <a:cs typeface="Calibri"/>
              </a:rPr>
              <a:t>ness</a:t>
            </a:r>
            <a:r>
              <a:rPr lang="en-US" kern="100" dirty="0" smtClean="0">
                <a:ea typeface="Calibri"/>
                <a:cs typeface="Calibri"/>
              </a:rPr>
              <a:t>. </a:t>
            </a:r>
            <a:endParaRPr lang="en-US" sz="2400" kern="100" dirty="0" smtClean="0">
              <a:ea typeface="Calibri"/>
              <a:cs typeface="Times New Roman"/>
            </a:endParaRP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86" y="274638"/>
            <a:ext cx="2790428" cy="7159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Charity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lnSpc>
                <a:spcPct val="107000"/>
              </a:lnSpc>
              <a:spcBef>
                <a:spcPts val="0"/>
              </a:spcBef>
              <a:buFont typeface="Arial"/>
              <a:buChar char="•"/>
              <a:tabLst>
                <a:tab pos="457200" algn="l"/>
              </a:tabLst>
            </a:pPr>
            <a:r>
              <a:rPr lang="en-US" kern="100" dirty="0" smtClean="0">
                <a:ea typeface="Calibri"/>
                <a:cs typeface="Calibri"/>
              </a:rPr>
              <a:t>“Charity” is derived from Latin “caritas”; </a:t>
            </a:r>
            <a:endParaRPr lang="en-US" sz="2400" kern="100" dirty="0" smtClean="0">
              <a:ea typeface="Calibri"/>
              <a:cs typeface="Times New Roman"/>
            </a:endParaRPr>
          </a:p>
          <a:p>
            <a:pPr lvl="0">
              <a:lnSpc>
                <a:spcPct val="107000"/>
              </a:lnSpc>
              <a:spcBef>
                <a:spcPts val="0"/>
              </a:spcBef>
              <a:buFont typeface="Arial"/>
              <a:buChar char="•"/>
              <a:tabLst>
                <a:tab pos="457200" algn="l"/>
              </a:tabLst>
            </a:pPr>
            <a:r>
              <a:rPr lang="en-US" kern="100" dirty="0" smtClean="0">
                <a:ea typeface="Calibri"/>
                <a:cs typeface="Calibri"/>
              </a:rPr>
              <a:t>The Greek for “caritas” was </a:t>
            </a:r>
            <a:r>
              <a:rPr lang="en-US" kern="100" dirty="0" err="1" smtClean="0">
                <a:ea typeface="Calibri"/>
                <a:cs typeface="Calibri"/>
              </a:rPr>
              <a:t>agapé</a:t>
            </a:r>
            <a:r>
              <a:rPr lang="en-US" kern="100" dirty="0" smtClean="0">
                <a:ea typeface="Calibri"/>
                <a:cs typeface="Calibri"/>
              </a:rPr>
              <a:t>—selfless, altruistic, generous, love; </a:t>
            </a:r>
          </a:p>
          <a:p>
            <a:pPr lvl="0">
              <a:lnSpc>
                <a:spcPct val="107000"/>
              </a:lnSpc>
              <a:spcBef>
                <a:spcPts val="0"/>
              </a:spcBef>
              <a:buFont typeface="Arial"/>
              <a:buChar char="•"/>
              <a:tabLst>
                <a:tab pos="457200" algn="l"/>
              </a:tabLst>
            </a:pPr>
            <a:endParaRPr lang="en-US" sz="2400" kern="100" dirty="0" smtClean="0"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buFont typeface="Arial"/>
              <a:buChar char="•"/>
              <a:tabLst>
                <a:tab pos="457200" algn="l"/>
              </a:tabLst>
            </a:pPr>
            <a:r>
              <a:rPr lang="en-US" kern="100" dirty="0" smtClean="0">
                <a:ea typeface="Calibri"/>
                <a:cs typeface="Calibri"/>
              </a:rPr>
              <a:t>the Latin roots for philanthropy is “</a:t>
            </a:r>
            <a:r>
              <a:rPr lang="en-US" kern="100" dirty="0" err="1" smtClean="0">
                <a:ea typeface="Calibri"/>
                <a:cs typeface="Calibri"/>
              </a:rPr>
              <a:t>humanitas</a:t>
            </a:r>
            <a:r>
              <a:rPr lang="en-US" kern="100" dirty="0" smtClean="0">
                <a:ea typeface="Calibri"/>
                <a:cs typeface="Calibri"/>
              </a:rPr>
              <a:t>” Greek “</a:t>
            </a:r>
            <a:r>
              <a:rPr lang="en-US" kern="100" dirty="0" err="1" smtClean="0">
                <a:ea typeface="Calibri"/>
                <a:cs typeface="Calibri"/>
              </a:rPr>
              <a:t>philanthropía</a:t>
            </a:r>
            <a:r>
              <a:rPr lang="en-US" kern="100" dirty="0" smtClean="0">
                <a:ea typeface="Calibri"/>
                <a:cs typeface="Calibri"/>
              </a:rPr>
              <a:t>” which was known as “</a:t>
            </a:r>
            <a:r>
              <a:rPr lang="en-US" kern="100" dirty="0" err="1" smtClean="0">
                <a:ea typeface="Calibri"/>
                <a:cs typeface="Calibri"/>
              </a:rPr>
              <a:t>humanitas</a:t>
            </a:r>
            <a:r>
              <a:rPr lang="en-US" kern="100" dirty="0" smtClean="0">
                <a:ea typeface="Calibri"/>
                <a:cs typeface="Calibri"/>
              </a:rPr>
              <a:t>” in Latin. </a:t>
            </a:r>
            <a:endParaRPr lang="en-US" sz="2400" kern="100" dirty="0" smtClean="0">
              <a:ea typeface="Calibri"/>
              <a:cs typeface="Times New Roman"/>
            </a:endParaRPr>
          </a:p>
          <a:p>
            <a:pPr lvl="0">
              <a:lnSpc>
                <a:spcPct val="107000"/>
              </a:lnSpc>
              <a:spcBef>
                <a:spcPts val="0"/>
              </a:spcBef>
              <a:buFont typeface="Arial"/>
              <a:buChar char="•"/>
              <a:tabLst>
                <a:tab pos="457200" algn="l"/>
              </a:tabLst>
            </a:pPr>
            <a:r>
              <a:rPr lang="en-US" kern="100" dirty="0" smtClean="0">
                <a:ea typeface="Calibri"/>
                <a:cs typeface="Calibri"/>
              </a:rPr>
              <a:t>“</a:t>
            </a:r>
            <a:r>
              <a:rPr lang="en-US" kern="100" dirty="0" err="1" smtClean="0">
                <a:ea typeface="Calibri"/>
                <a:cs typeface="Calibri"/>
              </a:rPr>
              <a:t>philanthropía</a:t>
            </a:r>
            <a:r>
              <a:rPr lang="en-US" kern="100" dirty="0" smtClean="0">
                <a:ea typeface="Calibri"/>
                <a:cs typeface="Calibri"/>
              </a:rPr>
              <a:t>” meant the “love of what it is to be human”—i.e., the caring for, nurturing, developing, all the attributes of our humanity, our humane-</a:t>
            </a:r>
            <a:r>
              <a:rPr lang="en-US" kern="100" dirty="0" err="1" smtClean="0">
                <a:ea typeface="Calibri"/>
                <a:cs typeface="Calibri"/>
              </a:rPr>
              <a:t>ness</a:t>
            </a:r>
            <a:r>
              <a:rPr lang="en-US" kern="100" dirty="0" smtClean="0">
                <a:ea typeface="Calibri"/>
                <a:cs typeface="Calibri"/>
              </a:rPr>
              <a:t>. </a:t>
            </a:r>
            <a:endParaRPr lang="en-US" sz="2400" kern="100" dirty="0" smtClean="0"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510999" y="274638"/>
            <a:ext cx="32555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Philanthropy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085" y="1371601"/>
            <a:ext cx="4929757" cy="4525963"/>
          </a:xfrm>
        </p:spPr>
        <p:txBody>
          <a:bodyPr/>
          <a:lstStyle/>
          <a:p>
            <a:pPr lvl="0"/>
            <a:r>
              <a:rPr lang="en-US" kern="100" dirty="0" smtClean="0">
                <a:ea typeface="Calibri"/>
                <a:cs typeface="Calibri"/>
              </a:rPr>
              <a:t>Charity addresses the </a:t>
            </a:r>
            <a:r>
              <a:rPr lang="en-US" kern="100" dirty="0" smtClean="0">
                <a:solidFill>
                  <a:srgbClr val="FF0000"/>
                </a:solidFill>
                <a:ea typeface="Calibri"/>
                <a:cs typeface="Calibri"/>
              </a:rPr>
              <a:t>symptoms</a:t>
            </a:r>
            <a:r>
              <a:rPr lang="en-US" kern="100" dirty="0" smtClean="0">
                <a:ea typeface="Calibri"/>
                <a:cs typeface="Calibri"/>
              </a:rPr>
              <a:t> or pain of social problems. </a:t>
            </a:r>
            <a:endParaRPr lang="en-US" sz="2400" kern="100" dirty="0" smtClean="0"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73871" y="1371601"/>
            <a:ext cx="4929757" cy="4525963"/>
          </a:xfrm>
        </p:spPr>
        <p:txBody>
          <a:bodyPr/>
          <a:lstStyle/>
          <a:p>
            <a:pPr lvl="0"/>
            <a:r>
              <a:rPr lang="en-US" kern="100" dirty="0" smtClean="0">
                <a:ea typeface="Calibri"/>
                <a:cs typeface="Calibri"/>
              </a:rPr>
              <a:t>Philanthropy addresses the </a:t>
            </a:r>
            <a:r>
              <a:rPr lang="en-US" kern="100" dirty="0" smtClean="0">
                <a:solidFill>
                  <a:srgbClr val="FF0000"/>
                </a:solidFill>
                <a:ea typeface="Calibri"/>
                <a:cs typeface="Calibri"/>
              </a:rPr>
              <a:t>causes</a:t>
            </a:r>
            <a:r>
              <a:rPr lang="en-US" kern="100" dirty="0" smtClean="0">
                <a:ea typeface="Calibri"/>
                <a:cs typeface="Calibri"/>
              </a:rPr>
              <a:t>, of social problems.</a:t>
            </a:r>
            <a:endParaRPr lang="en-US" sz="2400" kern="100" dirty="0" smtClean="0"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58086" y="274638"/>
            <a:ext cx="2790428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Charity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510999" y="274638"/>
            <a:ext cx="32555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Philanthropy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0962" name="AutoShape 2" descr="http://news.xinhuanet.com/english/photo/2012-03/03/131443310_61n.jpg"/>
          <p:cNvSpPr>
            <a:spLocks noChangeAspect="1" noChangeArrowheads="1"/>
          </p:cNvSpPr>
          <p:nvPr/>
        </p:nvSpPr>
        <p:spPr bwMode="auto">
          <a:xfrm>
            <a:off x="77512" y="-136525"/>
            <a:ext cx="372057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64" name="Picture 4" descr="http://news.xinhuanet.com/english/photo/2012-03/03/131443310_61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743201"/>
            <a:ext cx="5022771" cy="2738629"/>
          </a:xfrm>
          <a:prstGeom prst="rect">
            <a:avLst/>
          </a:prstGeom>
          <a:noFill/>
        </p:spPr>
      </p:pic>
      <p:pic>
        <p:nvPicPr>
          <p:cNvPr id="40966" name="Picture 6" descr="http://facetofloor.files.wordpress.com/2012/12/poverty-in-afric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147074"/>
            <a:ext cx="5022771" cy="2710927"/>
          </a:xfrm>
          <a:prstGeom prst="rect">
            <a:avLst/>
          </a:prstGeom>
          <a:noFill/>
        </p:spPr>
      </p:pic>
      <p:pic>
        <p:nvPicPr>
          <p:cNvPr id="40968" name="Picture 8" descr="http://www.newspakistan.pk/wp-content/uploads/2014/05/corruption-in-pakistan-316x24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97028" y="3987478"/>
            <a:ext cx="4464685" cy="28705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kern="100" dirty="0" smtClean="0">
                <a:ea typeface="Calibri"/>
                <a:cs typeface="Calibri"/>
              </a:rPr>
              <a:t>Charity tends to be a </a:t>
            </a:r>
            <a:r>
              <a:rPr lang="en-US" kern="100" dirty="0" smtClean="0">
                <a:solidFill>
                  <a:srgbClr val="FF0000"/>
                </a:solidFill>
                <a:ea typeface="Calibri"/>
                <a:cs typeface="Calibri"/>
              </a:rPr>
              <a:t>short-term. </a:t>
            </a:r>
            <a:endParaRPr lang="en-US" sz="2400" kern="100" dirty="0" smtClean="0">
              <a:solidFill>
                <a:srgbClr val="FF0000"/>
              </a:solidFill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en-US" kern="100" dirty="0" smtClean="0">
                <a:ea typeface="Calibri"/>
                <a:cs typeface="Calibri"/>
              </a:rPr>
              <a:t>philanthropy is much more </a:t>
            </a:r>
            <a:r>
              <a:rPr lang="en-US" kern="100" dirty="0" smtClean="0">
                <a:solidFill>
                  <a:srgbClr val="FF0000"/>
                </a:solidFill>
                <a:ea typeface="Calibri"/>
                <a:cs typeface="Calibri"/>
              </a:rPr>
              <a:t>long-term. </a:t>
            </a:r>
            <a:endParaRPr lang="en-US" sz="2400" kern="100" dirty="0" smtClean="0">
              <a:solidFill>
                <a:srgbClr val="FF0000"/>
              </a:solidFill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58086" y="274638"/>
            <a:ext cx="2790428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Charity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510999" y="274638"/>
            <a:ext cx="32555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Philanthropy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9938" name="Picture 2" descr="http://www.investingtips360.com/wp-content/uploads/2014/01/short-term-vs-long-term-invest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5357" y="3733801"/>
            <a:ext cx="5790139" cy="1876425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 rot="5400000" flipH="1" flipV="1">
            <a:off x="4215769" y="3161331"/>
            <a:ext cx="685800" cy="1938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5656954" y="3580431"/>
            <a:ext cx="1524000" cy="1938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kern="100" dirty="0" smtClean="0">
                <a:ea typeface="Calibri"/>
                <a:cs typeface="Calibri"/>
              </a:rPr>
              <a:t>Charity is emotional, </a:t>
            </a:r>
            <a:r>
              <a:rPr lang="en-US" kern="100" dirty="0" smtClean="0">
                <a:solidFill>
                  <a:srgbClr val="FF0000"/>
                </a:solidFill>
                <a:ea typeface="Calibri"/>
                <a:cs typeface="Calibri"/>
              </a:rPr>
              <a:t>immediate</a:t>
            </a:r>
            <a:r>
              <a:rPr lang="en-US" kern="100" dirty="0" smtClean="0">
                <a:ea typeface="Calibri"/>
                <a:cs typeface="Calibri"/>
              </a:rPr>
              <a:t> response</a:t>
            </a:r>
            <a:endParaRPr lang="en-US" sz="2400" kern="100" dirty="0" smtClean="0"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en-US" kern="100" dirty="0" smtClean="0">
                <a:ea typeface="Calibri"/>
                <a:cs typeface="Calibri"/>
              </a:rPr>
              <a:t>Philanthropy is </a:t>
            </a:r>
            <a:r>
              <a:rPr lang="en-US" kern="100" dirty="0" smtClean="0">
                <a:solidFill>
                  <a:srgbClr val="FF0000"/>
                </a:solidFill>
                <a:ea typeface="Calibri"/>
                <a:cs typeface="Calibri"/>
              </a:rPr>
              <a:t>strategic </a:t>
            </a:r>
            <a:endParaRPr lang="en-US" sz="2400" kern="100" dirty="0" smtClean="0">
              <a:solidFill>
                <a:srgbClr val="FF0000"/>
              </a:solidFill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58086" y="274638"/>
            <a:ext cx="2790428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Charity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510999" y="274638"/>
            <a:ext cx="32555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Philanthropy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8914" name="Picture 2" descr="http://www.adls.org.nz/media/2904051/chari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058" y="3581400"/>
            <a:ext cx="5462378" cy="2743200"/>
          </a:xfrm>
          <a:prstGeom prst="rect">
            <a:avLst/>
          </a:prstGeom>
          <a:noFill/>
        </p:spPr>
      </p:pic>
      <p:pic>
        <p:nvPicPr>
          <p:cNvPr id="38916" name="Picture 4" descr="http://s.hswstatic.com/gif/strategic-and-financial-planning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2914" y="3657599"/>
            <a:ext cx="5022768" cy="27432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766885" y="6324601"/>
            <a:ext cx="53948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u="sng" dirty="0" smtClean="0"/>
              <a:t>Strategic: </a:t>
            </a:r>
            <a:r>
              <a:rPr lang="en-US" sz="1600" dirty="0" smtClean="0"/>
              <a:t>carefully devised plan of action to achieve a goal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kern="100" dirty="0" smtClean="0">
                <a:ea typeface="Calibri"/>
                <a:cs typeface="Calibri"/>
              </a:rPr>
              <a:t>Charity is focused on </a:t>
            </a:r>
            <a:r>
              <a:rPr lang="en-US" kern="100" dirty="0" smtClean="0">
                <a:solidFill>
                  <a:srgbClr val="FF0000"/>
                </a:solidFill>
                <a:ea typeface="Calibri"/>
                <a:cs typeface="Calibri"/>
              </a:rPr>
              <a:t>rescue and relief</a:t>
            </a:r>
            <a:endParaRPr lang="en-US" sz="2400" kern="100" dirty="0" smtClean="0">
              <a:solidFill>
                <a:srgbClr val="FF0000"/>
              </a:solidFill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en-US" kern="100" dirty="0" smtClean="0">
                <a:ea typeface="Calibri"/>
                <a:cs typeface="Calibri"/>
              </a:rPr>
              <a:t>Philanthropy is focused on </a:t>
            </a:r>
            <a:r>
              <a:rPr lang="en-US" kern="100" dirty="0" smtClean="0">
                <a:solidFill>
                  <a:srgbClr val="FF0000"/>
                </a:solidFill>
                <a:ea typeface="Calibri"/>
                <a:cs typeface="Calibri"/>
              </a:rPr>
              <a:t>rebuilding</a:t>
            </a:r>
            <a:endParaRPr lang="en-US" sz="2400" kern="100" dirty="0" smtClean="0">
              <a:solidFill>
                <a:srgbClr val="FF0000"/>
              </a:solidFill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58086" y="274638"/>
            <a:ext cx="2790428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Charity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510999" y="274638"/>
            <a:ext cx="32555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Philanthropy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7890" name="Picture 2" descr="http://drop.ndtv.com/albums/NEWS/phailin_rescue/dsc027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80720"/>
            <a:ext cx="4464685" cy="2053481"/>
          </a:xfrm>
          <a:prstGeom prst="rect">
            <a:avLst/>
          </a:prstGeom>
          <a:noFill/>
        </p:spPr>
      </p:pic>
      <p:pic>
        <p:nvPicPr>
          <p:cNvPr id="37892" name="Picture 4" descr="http://news.statetimes.in/wp-content/uploads/2014/09/Kishtwar-Continues-rescue-relie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1"/>
            <a:ext cx="4464685" cy="2792061"/>
          </a:xfrm>
          <a:prstGeom prst="rect">
            <a:avLst/>
          </a:prstGeom>
          <a:noFill/>
        </p:spPr>
      </p:pic>
      <p:pic>
        <p:nvPicPr>
          <p:cNvPr id="37896" name="Picture 8" descr="http://www.ifrc.org/PageFiles/84294/Pakistan_shelter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9899" y="3048000"/>
            <a:ext cx="4464685" cy="1970690"/>
          </a:xfrm>
          <a:prstGeom prst="rect">
            <a:avLst/>
          </a:prstGeom>
          <a:noFill/>
        </p:spPr>
      </p:pic>
      <p:sp>
        <p:nvSpPr>
          <p:cNvPr id="37898" name="AutoShape 10" descr="http://i.dawn.com/primary/2014/09/5416de8157c24.jpg?r=1964141677"/>
          <p:cNvSpPr>
            <a:spLocks noChangeAspect="1" noChangeArrowheads="1"/>
          </p:cNvSpPr>
          <p:nvPr/>
        </p:nvSpPr>
        <p:spPr bwMode="auto">
          <a:xfrm>
            <a:off x="77512" y="-136525"/>
            <a:ext cx="372057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7900" name="Picture 12" descr="http://i.dawn.com/primary/2014/09/5416de8157c24.jpg?r=196414167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97028" y="4663440"/>
            <a:ext cx="4464685" cy="2194560"/>
          </a:xfrm>
          <a:prstGeom prst="rect">
            <a:avLst/>
          </a:prstGeom>
          <a:noFill/>
        </p:spPr>
      </p:pic>
      <p:pic>
        <p:nvPicPr>
          <p:cNvPr id="37894" name="Picture 6" descr="http://dynastyfootballwarehouse.com/wp-content/uploads/2013/03/rebuilding_walls_large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20088" y="2438400"/>
            <a:ext cx="2441625" cy="886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kern="100" dirty="0" smtClean="0">
                <a:ea typeface="Calibri"/>
                <a:cs typeface="Calibri"/>
              </a:rPr>
              <a:t>Charity is good</a:t>
            </a:r>
            <a:endParaRPr lang="en-US" sz="2400" kern="100" dirty="0" smtClean="0"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en-US" kern="100" dirty="0" smtClean="0">
                <a:ea typeface="Calibri"/>
                <a:cs typeface="Calibri"/>
              </a:rPr>
              <a:t>Problem-solving charity is better </a:t>
            </a:r>
            <a:endParaRPr lang="en-US" sz="2400" kern="100" dirty="0" smtClean="0"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58086" y="274638"/>
            <a:ext cx="2790428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Charity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510999" y="274638"/>
            <a:ext cx="32555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Philanthropy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kern="100" dirty="0" smtClean="0">
                <a:ea typeface="Calibri"/>
                <a:cs typeface="Calibri"/>
              </a:rPr>
              <a:t>charity is essential to address </a:t>
            </a:r>
            <a:r>
              <a:rPr lang="en-US" kern="100" dirty="0" smtClean="0">
                <a:solidFill>
                  <a:srgbClr val="FF0000"/>
                </a:solidFill>
                <a:ea typeface="Calibri"/>
                <a:cs typeface="Calibri"/>
              </a:rPr>
              <a:t>immediate needs</a:t>
            </a:r>
            <a:endParaRPr lang="en-US" sz="2000" kern="100" dirty="0" smtClean="0">
              <a:solidFill>
                <a:srgbClr val="FF0000"/>
              </a:solidFill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>
              <a:lnSpc>
                <a:spcPct val="107000"/>
              </a:lnSpc>
              <a:spcBef>
                <a:spcPts val="0"/>
              </a:spcBef>
              <a:buFont typeface="Arial"/>
              <a:buChar char="•"/>
              <a:tabLst>
                <a:tab pos="457200" algn="l"/>
              </a:tabLst>
            </a:pPr>
            <a:r>
              <a:rPr lang="en-US" kern="100" dirty="0" smtClean="0">
                <a:ea typeface="Calibri"/>
                <a:cs typeface="Calibri"/>
              </a:rPr>
              <a:t>Philanthropy is building a well for a remote village in East Africa. </a:t>
            </a:r>
            <a:endParaRPr lang="en-US" sz="2000" kern="100" dirty="0" smtClean="0">
              <a:ea typeface="Calibri"/>
              <a:cs typeface="Times New Roman"/>
            </a:endParaRPr>
          </a:p>
          <a:p>
            <a:pPr lvl="0">
              <a:lnSpc>
                <a:spcPct val="107000"/>
              </a:lnSpc>
              <a:spcBef>
                <a:spcPts val="0"/>
              </a:spcBef>
              <a:buFont typeface="Arial"/>
              <a:buChar char="•"/>
              <a:tabLst>
                <a:tab pos="457200" algn="l"/>
              </a:tabLst>
            </a:pPr>
            <a:r>
              <a:rPr lang="en-US" kern="100" dirty="0" smtClean="0">
                <a:ea typeface="Calibri"/>
                <a:cs typeface="Calibri"/>
              </a:rPr>
              <a:t>Philanthropy is </a:t>
            </a:r>
            <a:r>
              <a:rPr lang="en-US" kern="100" dirty="0" smtClean="0">
                <a:solidFill>
                  <a:srgbClr val="FF0000"/>
                </a:solidFill>
                <a:ea typeface="Calibri"/>
                <a:cs typeface="Calibri"/>
              </a:rPr>
              <a:t>changing hearts and minds and cultures</a:t>
            </a:r>
            <a:r>
              <a:rPr lang="en-US" kern="100" dirty="0" smtClean="0">
                <a:ea typeface="Calibri"/>
                <a:cs typeface="Calibri"/>
              </a:rPr>
              <a:t>, it’s righting wrongs, it’s making the world a better place</a:t>
            </a:r>
            <a:endParaRPr lang="en-US" sz="2000" kern="100" dirty="0" smtClean="0"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58086" y="274638"/>
            <a:ext cx="2790428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Charity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510999" y="274638"/>
            <a:ext cx="32555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Philanthropy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kern="100" dirty="0" smtClean="0">
                <a:ea typeface="Calibri"/>
                <a:cs typeface="Calibri"/>
              </a:rPr>
              <a:t>Charity is </a:t>
            </a:r>
            <a:r>
              <a:rPr lang="en-US" kern="100" dirty="0" smtClean="0">
                <a:solidFill>
                  <a:srgbClr val="FF0000"/>
                </a:solidFill>
                <a:ea typeface="Calibri"/>
                <a:cs typeface="Calibri"/>
              </a:rPr>
              <a:t>giving</a:t>
            </a:r>
            <a:r>
              <a:rPr lang="en-US" kern="100" dirty="0" smtClean="0">
                <a:ea typeface="Calibri"/>
                <a:cs typeface="Calibri"/>
              </a:rPr>
              <a:t>…</a:t>
            </a:r>
            <a:endParaRPr lang="en-US" sz="2000" kern="100" dirty="0" smtClean="0"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en-US" kern="100" dirty="0" smtClean="0">
                <a:ea typeface="Calibri"/>
                <a:cs typeface="Calibri"/>
              </a:rPr>
              <a:t>philanthropy is </a:t>
            </a:r>
            <a:r>
              <a:rPr lang="en-US" kern="100" dirty="0" smtClean="0">
                <a:solidFill>
                  <a:srgbClr val="FF0000"/>
                </a:solidFill>
                <a:ea typeface="Calibri"/>
                <a:cs typeface="Calibri"/>
              </a:rPr>
              <a:t>doing</a:t>
            </a:r>
            <a:endParaRPr lang="en-US" sz="2000" kern="100" dirty="0" smtClean="0">
              <a:solidFill>
                <a:srgbClr val="FF0000"/>
              </a:solidFill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58086" y="274638"/>
            <a:ext cx="2790428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Charity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510999" y="274638"/>
            <a:ext cx="32555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Philanthropy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4818" name="Picture 2" descr="http://www.onislam.net/english/oimedia/onislamen/images/mainimages/pakistan-ramadan-2010-8-20-12-1-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00401"/>
            <a:ext cx="4464685" cy="2434591"/>
          </a:xfrm>
          <a:prstGeom prst="rect">
            <a:avLst/>
          </a:prstGeom>
          <a:noFill/>
        </p:spPr>
      </p:pic>
      <p:pic>
        <p:nvPicPr>
          <p:cNvPr id="34820" name="Picture 4" descr="http://www.kashmirfamily.org/wp-content/uploads/2010/08/kfa-cabinet-memebers-3.jpg"/>
          <p:cNvPicPr>
            <a:picLocks noChangeAspect="1" noChangeArrowheads="1"/>
          </p:cNvPicPr>
          <p:nvPr/>
        </p:nvPicPr>
        <p:blipFill>
          <a:blip r:embed="rId3"/>
          <a:srcRect l="35069"/>
          <a:stretch>
            <a:fillRect/>
          </a:stretch>
        </p:blipFill>
        <p:spPr bwMode="auto">
          <a:xfrm>
            <a:off x="6697028" y="3124202"/>
            <a:ext cx="4464685" cy="25818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words are nouns describing the act of </a:t>
            </a:r>
            <a:r>
              <a:rPr lang="en-US" b="1" dirty="0" smtClean="0"/>
              <a:t>helping</a:t>
            </a:r>
            <a:r>
              <a:rPr lang="en-US" dirty="0" smtClean="0"/>
              <a:t> or </a:t>
            </a:r>
            <a:r>
              <a:rPr lang="en-US" b="1" dirty="0" smtClean="0"/>
              <a:t>goodwill</a:t>
            </a:r>
            <a:r>
              <a:rPr lang="en-US" dirty="0" smtClean="0"/>
              <a:t> to people. </a:t>
            </a:r>
          </a:p>
          <a:p>
            <a:r>
              <a:rPr lang="en-US" dirty="0" smtClean="0"/>
              <a:t>They are also defined as an act or a gift of supporting or of distributing funds to help others.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kern="100" dirty="0" smtClean="0">
                <a:ea typeface="Calibri"/>
                <a:cs typeface="Calibri"/>
              </a:rPr>
              <a:t>charity is </a:t>
            </a:r>
            <a:r>
              <a:rPr lang="en-US" kern="100" dirty="0" smtClean="0">
                <a:solidFill>
                  <a:srgbClr val="FF0000"/>
                </a:solidFill>
                <a:ea typeface="Calibri"/>
                <a:cs typeface="Calibri"/>
              </a:rPr>
              <a:t>giving a man a fish, </a:t>
            </a:r>
            <a:endParaRPr lang="en-US" sz="2000" kern="100" dirty="0" smtClean="0">
              <a:solidFill>
                <a:srgbClr val="FF0000"/>
              </a:solidFill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en-US" kern="100" dirty="0" smtClean="0">
                <a:ea typeface="Calibri"/>
                <a:cs typeface="Calibri"/>
              </a:rPr>
              <a:t>philanthropy is </a:t>
            </a:r>
            <a:r>
              <a:rPr lang="en-US" kern="100" dirty="0" smtClean="0">
                <a:solidFill>
                  <a:srgbClr val="FF0000"/>
                </a:solidFill>
                <a:ea typeface="Calibri"/>
                <a:cs typeface="Calibri"/>
              </a:rPr>
              <a:t>teaching him how to fish.</a:t>
            </a:r>
            <a:endParaRPr lang="en-US" sz="2000" kern="100" dirty="0" smtClean="0">
              <a:solidFill>
                <a:srgbClr val="FF0000"/>
              </a:solidFill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58086" y="274638"/>
            <a:ext cx="2790428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Charity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510999" y="274638"/>
            <a:ext cx="32555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Philanthropy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3794" name="Picture 2" descr="http://blogs.kqed.org/bayareabites/files/2009/07/cooked-fish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014" y="3962400"/>
            <a:ext cx="4464685" cy="2743200"/>
          </a:xfrm>
          <a:prstGeom prst="rect">
            <a:avLst/>
          </a:prstGeom>
          <a:noFill/>
        </p:spPr>
      </p:pic>
      <p:pic>
        <p:nvPicPr>
          <p:cNvPr id="33796" name="Picture 4" descr="http://www.unesco.org/new/fileadmin/MULTIMEDIA/HQ/SC/images/img_Lal_Sohanra_Pakistan_fish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4014" y="3886200"/>
            <a:ext cx="4464685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kern="100" dirty="0" smtClean="0">
                <a:ea typeface="Calibri"/>
                <a:cs typeface="Calibri"/>
              </a:rPr>
              <a:t>charity creates an established, </a:t>
            </a:r>
            <a:r>
              <a:rPr lang="en-US" kern="100" dirty="0" smtClean="0">
                <a:solidFill>
                  <a:srgbClr val="FF0000"/>
                </a:solidFill>
                <a:ea typeface="Calibri"/>
                <a:cs typeface="Calibri"/>
              </a:rPr>
              <a:t>dependent relationship between the giver and the receiver, </a:t>
            </a:r>
            <a:endParaRPr lang="en-US" sz="2000" kern="100" dirty="0" smtClean="0">
              <a:solidFill>
                <a:srgbClr val="FF0000"/>
              </a:solidFill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en-US" kern="100" dirty="0" smtClean="0">
                <a:ea typeface="Calibri"/>
                <a:cs typeface="Calibri"/>
              </a:rPr>
              <a:t>Philanthropy seeks to </a:t>
            </a:r>
            <a:r>
              <a:rPr lang="en-US" kern="100" dirty="0" smtClean="0">
                <a:solidFill>
                  <a:srgbClr val="FF0000"/>
                </a:solidFill>
                <a:ea typeface="Calibri"/>
                <a:cs typeface="Calibri"/>
              </a:rPr>
              <a:t>empower and enable sustainability</a:t>
            </a:r>
            <a:r>
              <a:rPr lang="en-US" kern="100" dirty="0" smtClean="0">
                <a:ea typeface="Calibri"/>
                <a:cs typeface="Calibri"/>
              </a:rPr>
              <a:t>. </a:t>
            </a:r>
            <a:endParaRPr lang="en-US" sz="2000" kern="100" dirty="0" smtClean="0"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58086" y="274638"/>
            <a:ext cx="2790428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Charity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510999" y="274638"/>
            <a:ext cx="32555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Philanthropy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http://www.onislam.net/english/oimedia/onislamen/images/mainimages/pakistan-ramadan-2010-8-20-12-1-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62401"/>
            <a:ext cx="4464685" cy="2434591"/>
          </a:xfrm>
          <a:prstGeom prst="rect">
            <a:avLst/>
          </a:prstGeom>
          <a:noFill/>
        </p:spPr>
      </p:pic>
      <p:pic>
        <p:nvPicPr>
          <p:cNvPr id="8" name="Picture 4" descr="http://www.kashmirfamily.org/wp-content/uploads/2010/08/kfa-cabinet-memebers-3.jpg"/>
          <p:cNvPicPr>
            <a:picLocks noChangeAspect="1" noChangeArrowheads="1"/>
          </p:cNvPicPr>
          <p:nvPr/>
        </p:nvPicPr>
        <p:blipFill>
          <a:blip r:embed="rId3"/>
          <a:srcRect l="35069"/>
          <a:stretch>
            <a:fillRect/>
          </a:stretch>
        </p:blipFill>
        <p:spPr bwMode="auto">
          <a:xfrm>
            <a:off x="6697028" y="3886201"/>
            <a:ext cx="4464685" cy="258183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790042" y="6488668"/>
            <a:ext cx="3008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Sustainable: </a:t>
            </a:r>
            <a:r>
              <a:rPr lang="en-US" dirty="0" smtClean="0"/>
              <a:t>Able to maintain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kern="100" dirty="0" smtClean="0">
                <a:ea typeface="Calibri"/>
                <a:cs typeface="Calibri"/>
              </a:rPr>
              <a:t>Charity is a </a:t>
            </a:r>
            <a:r>
              <a:rPr lang="en-US" kern="100" dirty="0" smtClean="0">
                <a:solidFill>
                  <a:srgbClr val="FF0000"/>
                </a:solidFill>
                <a:ea typeface="Calibri"/>
                <a:cs typeface="Calibri"/>
              </a:rPr>
              <a:t>band-aid</a:t>
            </a:r>
            <a:endParaRPr lang="en-US" sz="2000" kern="100" dirty="0" smtClean="0">
              <a:solidFill>
                <a:srgbClr val="FF0000"/>
              </a:solidFill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en-US" kern="100" dirty="0" smtClean="0">
                <a:ea typeface="Calibri"/>
                <a:cs typeface="Calibri"/>
              </a:rPr>
              <a:t>Philanthropy is the </a:t>
            </a:r>
            <a:r>
              <a:rPr lang="en-US" kern="100" dirty="0" smtClean="0">
                <a:solidFill>
                  <a:srgbClr val="FF0000"/>
                </a:solidFill>
                <a:ea typeface="Calibri"/>
                <a:cs typeface="Calibri"/>
              </a:rPr>
              <a:t>medicine</a:t>
            </a:r>
            <a:endParaRPr lang="en-US" sz="2000" kern="100" dirty="0" smtClean="0">
              <a:solidFill>
                <a:srgbClr val="FF0000"/>
              </a:solidFill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58086" y="274638"/>
            <a:ext cx="2790428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Charity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510999" y="274638"/>
            <a:ext cx="32555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Philanthropy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1746" name="Picture 2" descr="http://www.yankodesign.com/images/design_news/1970/01/01/invisible_bandaid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37432"/>
            <a:ext cx="4464685" cy="2944369"/>
          </a:xfrm>
          <a:prstGeom prst="rect">
            <a:avLst/>
          </a:prstGeom>
          <a:noFill/>
        </p:spPr>
      </p:pic>
      <p:pic>
        <p:nvPicPr>
          <p:cNvPr id="31748" name="Picture 4" descr="http://i.dailymail.co.uk/i/pix/2012/03/30/article-2122950-12492B89000005DC-176_634x39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7028" y="4590750"/>
            <a:ext cx="4464685" cy="226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389" y="274320"/>
            <a:ext cx="2380667" cy="1143000"/>
          </a:xfrm>
        </p:spPr>
        <p:txBody>
          <a:bodyPr/>
          <a:lstStyle/>
          <a:p>
            <a:r>
              <a:rPr lang="en-US" dirty="0" smtClean="0"/>
              <a:t>Charity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fontAlgn="t"/>
            <a:r>
              <a:rPr lang="en-US" dirty="0" smtClean="0"/>
              <a:t>Charity is the personal and direct connection to those in need.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fontAlgn="t"/>
            <a:r>
              <a:rPr lang="en-US" dirty="0" smtClean="0"/>
              <a:t>Philanthropy is the more institutional, “big-picture” cousin of charity.</a:t>
            </a:r>
          </a:p>
          <a:p>
            <a:pPr fontAlgn="t"/>
            <a:r>
              <a:rPr lang="en-US" dirty="0" smtClean="0"/>
              <a:t>Philanthropy does not necessarily imply a personal connection with the needy person--though it can and sometimes does.</a:t>
            </a: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419056" y="228600"/>
            <a:ext cx="33528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Philanthropy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07000"/>
              </a:lnSpc>
              <a:spcBef>
                <a:spcPts val="0"/>
              </a:spcBef>
              <a:buFont typeface="Arial"/>
              <a:buChar char="•"/>
              <a:tabLst>
                <a:tab pos="457200" algn="l"/>
              </a:tabLst>
            </a:pPr>
            <a:r>
              <a:rPr lang="en-US" kern="100" dirty="0" smtClean="0">
                <a:ea typeface="Calibri"/>
                <a:cs typeface="Calibri"/>
              </a:rPr>
              <a:t>Charity is often thought to be helping someone or something right now by giving directly to solve the problem, not necessarily through financial contributions. </a:t>
            </a:r>
            <a:endParaRPr lang="en-US" sz="2000" kern="100" dirty="0" smtClean="0">
              <a:ea typeface="Calibri"/>
              <a:cs typeface="Times New Roman"/>
            </a:endParaRPr>
          </a:p>
          <a:p>
            <a:pPr lvl="0">
              <a:lnSpc>
                <a:spcPct val="107000"/>
              </a:lnSpc>
              <a:spcBef>
                <a:spcPts val="0"/>
              </a:spcBef>
              <a:buFont typeface="Arial"/>
              <a:buChar char="•"/>
              <a:tabLst>
                <a:tab pos="457200" algn="l"/>
              </a:tabLst>
            </a:pPr>
            <a:r>
              <a:rPr lang="en-US" kern="100" dirty="0" smtClean="0">
                <a:ea typeface="Calibri"/>
                <a:cs typeface="Calibri"/>
              </a:rPr>
              <a:t>It could be direct aid and is generally aimed toward the needy or suffering. </a:t>
            </a:r>
            <a:endParaRPr lang="en-US" sz="2000" kern="100" dirty="0" smtClean="0"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/>
            <a:r>
              <a:rPr lang="en-US" kern="100" dirty="0" smtClean="0">
                <a:ea typeface="Calibri"/>
                <a:cs typeface="Calibri"/>
              </a:rPr>
              <a:t>Philanthropy is love of humankind, the act of improving the situation of others through charitable aid or donations. </a:t>
            </a:r>
            <a:endParaRPr lang="en-US" sz="2000" kern="100" dirty="0" smtClean="0"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58086" y="274638"/>
            <a:ext cx="2790428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Charity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510999" y="274638"/>
            <a:ext cx="32555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Philanthropy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kern="100" dirty="0" smtClean="0">
                <a:ea typeface="Calibri"/>
                <a:cs typeface="Calibri"/>
              </a:rPr>
              <a:t>Charity is the personal and direct connection to those in need. </a:t>
            </a:r>
            <a:endParaRPr lang="en-US" sz="2000" kern="100" dirty="0" smtClean="0"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>
              <a:lnSpc>
                <a:spcPct val="107000"/>
              </a:lnSpc>
              <a:spcBef>
                <a:spcPts val="0"/>
              </a:spcBef>
              <a:buFont typeface="Arial"/>
              <a:buChar char="•"/>
              <a:tabLst>
                <a:tab pos="457200" algn="l"/>
              </a:tabLst>
            </a:pPr>
            <a:r>
              <a:rPr lang="en-US" kern="100" dirty="0" smtClean="0">
                <a:ea typeface="Calibri"/>
                <a:cs typeface="Calibri"/>
              </a:rPr>
              <a:t>Philanthropy is the more institutional, “big-picture” cousin of charity.</a:t>
            </a:r>
            <a:endParaRPr lang="en-US" sz="2000" kern="100" dirty="0" smtClean="0">
              <a:ea typeface="Calibri"/>
              <a:cs typeface="Times New Roman"/>
            </a:endParaRPr>
          </a:p>
          <a:p>
            <a:pPr lvl="0">
              <a:lnSpc>
                <a:spcPct val="107000"/>
              </a:lnSpc>
              <a:spcBef>
                <a:spcPts val="0"/>
              </a:spcBef>
              <a:buFont typeface="Arial"/>
              <a:buChar char="•"/>
              <a:tabLst>
                <a:tab pos="457200" algn="l"/>
              </a:tabLst>
            </a:pPr>
            <a:r>
              <a:rPr lang="en-US" kern="100" dirty="0" smtClean="0">
                <a:ea typeface="Calibri"/>
                <a:cs typeface="Calibri"/>
              </a:rPr>
              <a:t>Philanthropy does not necessarily imply a personal connection with the needy person--though it can and sometimes does.</a:t>
            </a:r>
            <a:endParaRPr lang="en-US" sz="2000" kern="100" dirty="0" smtClean="0"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58086" y="274638"/>
            <a:ext cx="2790428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Charity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510999" y="274638"/>
            <a:ext cx="32555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Philanthropy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057" y="457200"/>
            <a:ext cx="10200938" cy="5791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biggest difference often lies in how they are perceived by individuals in the community. </a:t>
            </a:r>
          </a:p>
          <a:p>
            <a:r>
              <a:rPr lang="en-US" b="1" u="sng" dirty="0" smtClean="0"/>
              <a:t>CHARITY </a:t>
            </a:r>
            <a:r>
              <a:rPr lang="en-US" dirty="0" smtClean="0"/>
              <a:t>is often thought to be </a:t>
            </a:r>
            <a:r>
              <a:rPr lang="en-US" b="1" u="sng" dirty="0" smtClean="0"/>
              <a:t>helping </a:t>
            </a:r>
            <a:r>
              <a:rPr lang="en-US" dirty="0" smtClean="0"/>
              <a:t>someone or something </a:t>
            </a:r>
            <a:r>
              <a:rPr lang="en-US" b="1" u="sng" dirty="0" smtClean="0"/>
              <a:t>right now </a:t>
            </a:r>
            <a:r>
              <a:rPr lang="en-US" dirty="0" smtClean="0"/>
              <a:t>by giving directly to solve the problem, not necessarily through financial contributions. </a:t>
            </a:r>
          </a:p>
          <a:p>
            <a:r>
              <a:rPr lang="en-US" dirty="0" smtClean="0"/>
              <a:t>It could be direct aid and is generally aimed toward the needy or suffering. </a:t>
            </a:r>
          </a:p>
          <a:p>
            <a:r>
              <a:rPr lang="en-US" b="1" u="sng" dirty="0" smtClean="0"/>
              <a:t>PHILANTHROPY</a:t>
            </a:r>
            <a:r>
              <a:rPr lang="en-US" dirty="0" smtClean="0"/>
              <a:t>, is love of humankind, the act of improving the situation of others through charitable aid or donations. </a:t>
            </a:r>
          </a:p>
          <a:p>
            <a:r>
              <a:rPr lang="en-US" dirty="0" smtClean="0"/>
              <a:t>Individuals often state that philanthropy in their opinion is long term, whereas charity is immediate and often short term in focus.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way to put it is that charity addresses the symptoms, and philanthropy the causes, of social problems.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Charity tends to be a short-term, emotional, immediate response, focused primarily on rescue and relief, </a:t>
            </a:r>
            <a:endParaRPr lang="en-US" i="1" dirty="0" smtClean="0"/>
          </a:p>
          <a:p>
            <a:r>
              <a:rPr lang="en-US" i="1" dirty="0" smtClean="0"/>
              <a:t>whereas </a:t>
            </a:r>
            <a:r>
              <a:rPr lang="en-US" i="1" dirty="0"/>
              <a:t>philanthropy is much more long-term, more strategic, focused on rebuilding. One of my colleagues says there is charity, which is good, and then there is problem-solving charity, which is called philanthropy, and I think that’s the distinction I have tried to make.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9043" y="6287870"/>
            <a:ext cx="100455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http://matthewsm1th.com/2011/11/23/the-difference-between-charity-and-philanthropy/</a:t>
            </a:r>
            <a:endParaRPr lang="en-US" sz="14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Whereas charity is essential to address immediate needs, philanthropy is the means by which individuals and nonprofit agencies achieve their greater missions. </a:t>
            </a:r>
            <a:endParaRPr lang="en-US" dirty="0" smtClean="0"/>
          </a:p>
          <a:p>
            <a:r>
              <a:rPr lang="en-US" dirty="0" smtClean="0"/>
              <a:t>Philanthropy </a:t>
            </a:r>
            <a:r>
              <a:rPr lang="en-US" dirty="0"/>
              <a:t>is breaking down the stereotype that an ex-offender can’t contribute to a business and society at-large. </a:t>
            </a:r>
            <a:endParaRPr lang="en-US" dirty="0" smtClean="0"/>
          </a:p>
          <a:p>
            <a:r>
              <a:rPr lang="en-US" dirty="0" smtClean="0"/>
              <a:t>Philanthropy </a:t>
            </a:r>
            <a:r>
              <a:rPr lang="en-US" dirty="0"/>
              <a:t>is building a well for a remote village in East Africa. Philanthropy is changing hearts and minds and cultures, it’s righting wrongs, it’s making the world a better place.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Urdu alternatives for….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86" y="1600201"/>
            <a:ext cx="4836742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Charity = </a:t>
            </a:r>
            <a:r>
              <a:rPr lang="ur-PK" dirty="0" smtClean="0"/>
              <a:t>خیرات، صدقہ، سخاوت، احسان،  زکوٰۃ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673871" y="1600201"/>
            <a:ext cx="4836742" cy="4525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Philanthropy = </a:t>
            </a:r>
            <a:r>
              <a:rPr kumimoji="0" lang="ur-P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بشر دوستی، انسان دوستی، ہمدردی، خدمتِ خلق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7128" y="6336269"/>
            <a:ext cx="50227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hlinkClick r:id="rId2"/>
              </a:rPr>
              <a:t>http://www.urduenglishdictionary.org</a:t>
            </a:r>
            <a:r>
              <a:rPr lang="en-US" sz="1200" i="1" dirty="0" smtClean="0"/>
              <a:t> 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5071" y="1447801"/>
          <a:ext cx="10141501" cy="5080505"/>
        </p:xfrm>
        <a:graphic>
          <a:graphicData uri="http://schemas.openxmlformats.org/drawingml/2006/table">
            <a:tbl>
              <a:tblPr/>
              <a:tblGrid>
                <a:gridCol w="419339"/>
                <a:gridCol w="4732834"/>
                <a:gridCol w="4989328"/>
              </a:tblGrid>
              <a:tr h="0">
                <a:tc>
                  <a:txBody>
                    <a:bodyPr/>
                    <a:lstStyle/>
                    <a:p>
                      <a:pPr marL="571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14300" algn="l"/>
                        </a:tabLst>
                      </a:pPr>
                      <a:endParaRPr lang="en-US" sz="1400" kern="100" dirty="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83713" marR="8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  <a:tabLst>
                          <a:tab pos="457200" algn="l"/>
                        </a:tabLst>
                      </a:pPr>
                      <a:r>
                        <a:rPr lang="en-US" sz="2800" b="1" kern="100" dirty="0" smtClean="0">
                          <a:latin typeface="Calibri"/>
                          <a:ea typeface="Calibri"/>
                          <a:cs typeface="Times New Roman"/>
                        </a:rPr>
                        <a:t>Charity</a:t>
                      </a:r>
                      <a:endParaRPr lang="en-US" sz="2800" b="1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713" marR="8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  <a:tabLst>
                          <a:tab pos="457200" algn="l"/>
                        </a:tabLst>
                      </a:pPr>
                      <a:r>
                        <a:rPr lang="en-US" sz="2800" b="1" kern="100" dirty="0" smtClean="0">
                          <a:latin typeface="Calibri"/>
                          <a:ea typeface="Calibri"/>
                          <a:cs typeface="Times New Roman"/>
                        </a:rPr>
                        <a:t>Philanthropy </a:t>
                      </a:r>
                      <a:endParaRPr lang="en-US" sz="2800" b="1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713" marR="8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400">
                <a:tc>
                  <a:txBody>
                    <a:bodyPr/>
                    <a:lstStyle/>
                    <a:p>
                      <a:pPr marL="571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14300" algn="l"/>
                        </a:tabLst>
                      </a:pPr>
                      <a:r>
                        <a:rPr lang="en-US" sz="1600" kern="100" dirty="0"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  <a:endParaRPr lang="en-US" sz="1400" kern="100" dirty="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83713" marR="8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600" kern="100" dirty="0">
                          <a:latin typeface="Calibri"/>
                          <a:ea typeface="Calibri"/>
                          <a:cs typeface="Calibri"/>
                        </a:rPr>
                        <a:t>“Charity” in Latin was “caritas”; </a:t>
                      </a:r>
                      <a:endParaRPr lang="en-US" sz="1400" kern="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600" kern="100" dirty="0">
                          <a:latin typeface="Calibri"/>
                          <a:ea typeface="Calibri"/>
                          <a:cs typeface="Calibri"/>
                        </a:rPr>
                        <a:t>The Greek for “caritas” was </a:t>
                      </a:r>
                      <a:r>
                        <a:rPr lang="en-US" sz="1600" kern="100" dirty="0" err="1">
                          <a:latin typeface="Calibri"/>
                          <a:ea typeface="Calibri"/>
                          <a:cs typeface="Calibri"/>
                        </a:rPr>
                        <a:t>agapé</a:t>
                      </a:r>
                      <a:r>
                        <a:rPr lang="en-US" sz="1600" kern="100" dirty="0">
                          <a:latin typeface="Calibri"/>
                          <a:ea typeface="Calibri"/>
                          <a:cs typeface="Calibri"/>
                        </a:rPr>
                        <a:t>—selfless, altruistic, generous, love; </a:t>
                      </a:r>
                      <a:endParaRPr lang="en-US" sz="14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713" marR="8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600" kern="100" dirty="0">
                          <a:latin typeface="Calibri"/>
                          <a:ea typeface="Calibri"/>
                          <a:cs typeface="Calibri"/>
                        </a:rPr>
                        <a:t>the Latin for “</a:t>
                      </a:r>
                      <a:r>
                        <a:rPr lang="en-US" sz="1600" kern="100" dirty="0" err="1">
                          <a:latin typeface="Calibri"/>
                          <a:ea typeface="Calibri"/>
                          <a:cs typeface="Calibri"/>
                        </a:rPr>
                        <a:t>philanthropía</a:t>
                      </a:r>
                      <a:r>
                        <a:rPr lang="en-US" sz="1600" kern="100" dirty="0">
                          <a:latin typeface="Calibri"/>
                          <a:ea typeface="Calibri"/>
                          <a:cs typeface="Calibri"/>
                        </a:rPr>
                        <a:t>” was “</a:t>
                      </a:r>
                      <a:r>
                        <a:rPr lang="en-US" sz="1600" kern="100" dirty="0" err="1">
                          <a:latin typeface="Calibri"/>
                          <a:ea typeface="Calibri"/>
                          <a:cs typeface="Calibri"/>
                        </a:rPr>
                        <a:t>humanitas</a:t>
                      </a:r>
                      <a:r>
                        <a:rPr lang="en-US" sz="1600" kern="100" dirty="0">
                          <a:latin typeface="Calibri"/>
                          <a:ea typeface="Calibri"/>
                          <a:cs typeface="Calibri"/>
                        </a:rPr>
                        <a:t>”. </a:t>
                      </a:r>
                      <a:endParaRPr lang="en-US" sz="1400" kern="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600" kern="100" dirty="0">
                          <a:latin typeface="Calibri"/>
                          <a:ea typeface="Calibri"/>
                          <a:cs typeface="Calibri"/>
                        </a:rPr>
                        <a:t>“</a:t>
                      </a:r>
                      <a:r>
                        <a:rPr lang="en-US" sz="1600" kern="100" dirty="0" err="1">
                          <a:latin typeface="Calibri"/>
                          <a:ea typeface="Calibri"/>
                          <a:cs typeface="Calibri"/>
                        </a:rPr>
                        <a:t>philanthropía</a:t>
                      </a:r>
                      <a:r>
                        <a:rPr lang="en-US" sz="1600" kern="100" dirty="0">
                          <a:latin typeface="Calibri"/>
                          <a:ea typeface="Calibri"/>
                          <a:cs typeface="Calibri"/>
                        </a:rPr>
                        <a:t>” meant the “love of what it is to be human”—i.e., the caring for, nurturing, developing, all the attributes of our humanity, our humane-</a:t>
                      </a:r>
                      <a:r>
                        <a:rPr lang="en-US" sz="1600" kern="100" dirty="0" err="1">
                          <a:latin typeface="Calibri"/>
                          <a:ea typeface="Calibri"/>
                          <a:cs typeface="Calibri"/>
                        </a:rPr>
                        <a:t>ness</a:t>
                      </a:r>
                      <a:r>
                        <a:rPr lang="en-US" sz="1600" kern="100" dirty="0">
                          <a:latin typeface="Calibri"/>
                          <a:ea typeface="Calibri"/>
                          <a:cs typeface="Calibri"/>
                        </a:rPr>
                        <a:t>. </a:t>
                      </a:r>
                      <a:endParaRPr lang="en-US" sz="14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713" marR="8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5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14300" algn="l"/>
                        </a:tabLst>
                      </a:pPr>
                      <a:r>
                        <a:rPr lang="en-US" sz="1600" kern="100"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endParaRPr lang="en-US" sz="1400" kern="10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83713" marR="8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600" kern="100" dirty="0">
                          <a:latin typeface="Calibri"/>
                          <a:ea typeface="Calibri"/>
                          <a:cs typeface="Calibri"/>
                        </a:rPr>
                        <a:t>charity addresses the symptoms, </a:t>
                      </a:r>
                      <a:endParaRPr lang="en-US" sz="14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713" marR="8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600" kern="100" dirty="0">
                          <a:latin typeface="Calibri"/>
                          <a:ea typeface="Calibri"/>
                          <a:cs typeface="Calibri"/>
                        </a:rPr>
                        <a:t>philanthropy addresses the causes, of social problems.</a:t>
                      </a:r>
                      <a:endParaRPr lang="en-US" sz="14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713" marR="8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5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14300" algn="l"/>
                        </a:tabLst>
                      </a:pPr>
                      <a:r>
                        <a:rPr lang="en-US" sz="1600" kern="100">
                          <a:latin typeface="Calibri"/>
                          <a:ea typeface="Calibri"/>
                          <a:cs typeface="Calibri"/>
                        </a:rPr>
                        <a:t>3</a:t>
                      </a:r>
                      <a:endParaRPr lang="en-US" sz="1400" kern="10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83713" marR="8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600" kern="100" dirty="0">
                          <a:latin typeface="Calibri"/>
                          <a:ea typeface="Calibri"/>
                          <a:cs typeface="Calibri"/>
                        </a:rPr>
                        <a:t>Charity tends to be a short-term, </a:t>
                      </a:r>
                      <a:endParaRPr lang="en-US" sz="14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713" marR="8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600" kern="100" dirty="0">
                          <a:latin typeface="Calibri"/>
                          <a:ea typeface="Calibri"/>
                          <a:cs typeface="Calibri"/>
                        </a:rPr>
                        <a:t>philanthropy is much more long-term, </a:t>
                      </a:r>
                      <a:endParaRPr lang="en-US" sz="14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713" marR="8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5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14300" algn="l"/>
                        </a:tabLst>
                      </a:pPr>
                      <a:r>
                        <a:rPr lang="en-US" sz="1600" kern="100">
                          <a:latin typeface="Calibri"/>
                          <a:ea typeface="Calibri"/>
                          <a:cs typeface="Calibri"/>
                        </a:rPr>
                        <a:t>4</a:t>
                      </a:r>
                      <a:endParaRPr lang="en-US" sz="1400" kern="10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83713" marR="8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600" kern="100" dirty="0">
                          <a:latin typeface="Calibri"/>
                          <a:ea typeface="Calibri"/>
                          <a:cs typeface="Calibri"/>
                        </a:rPr>
                        <a:t>Charity is emotional, immediate response</a:t>
                      </a:r>
                      <a:endParaRPr lang="en-US" sz="14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713" marR="8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600" kern="100" dirty="0">
                          <a:latin typeface="Calibri"/>
                          <a:ea typeface="Calibri"/>
                          <a:cs typeface="Calibri"/>
                        </a:rPr>
                        <a:t>Philanthropy is strategic </a:t>
                      </a:r>
                      <a:endParaRPr lang="en-US" sz="14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713" marR="8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5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14300" algn="l"/>
                        </a:tabLst>
                      </a:pPr>
                      <a:r>
                        <a:rPr lang="en-US" sz="1600" kern="100"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endParaRPr lang="en-US" sz="1400" kern="10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83713" marR="8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600" kern="100" dirty="0">
                          <a:latin typeface="Calibri"/>
                          <a:ea typeface="Calibri"/>
                          <a:cs typeface="Calibri"/>
                        </a:rPr>
                        <a:t>Charity is focused on rescue and relief</a:t>
                      </a:r>
                      <a:endParaRPr lang="en-US" sz="14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713" marR="8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600" kern="100" dirty="0">
                          <a:latin typeface="Calibri"/>
                          <a:ea typeface="Calibri"/>
                          <a:cs typeface="Calibri"/>
                        </a:rPr>
                        <a:t>Philanthropy is focused on rebuilding</a:t>
                      </a:r>
                      <a:endParaRPr lang="en-US" sz="14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713" marR="8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5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14300" algn="l"/>
                        </a:tabLst>
                      </a:pPr>
                      <a:r>
                        <a:rPr lang="en-US" sz="1600" kern="100">
                          <a:latin typeface="Calibri"/>
                          <a:ea typeface="Calibri"/>
                          <a:cs typeface="Calibri"/>
                        </a:rPr>
                        <a:t>6</a:t>
                      </a:r>
                      <a:endParaRPr lang="en-US" sz="1400" kern="10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83713" marR="8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600" kern="100" dirty="0">
                          <a:latin typeface="Calibri"/>
                          <a:ea typeface="Calibri"/>
                          <a:cs typeface="Calibri"/>
                        </a:rPr>
                        <a:t>Charity is good</a:t>
                      </a:r>
                      <a:endParaRPr lang="en-US" sz="14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713" marR="8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600" kern="100" dirty="0">
                          <a:latin typeface="Calibri"/>
                          <a:ea typeface="Calibri"/>
                          <a:cs typeface="Calibri"/>
                        </a:rPr>
                        <a:t>Problem-solving charity is better </a:t>
                      </a:r>
                      <a:endParaRPr lang="en-US" sz="14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713" marR="8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79044" y="152400"/>
          <a:ext cx="10472693" cy="5782185"/>
        </p:xfrm>
        <a:graphic>
          <a:graphicData uri="http://schemas.openxmlformats.org/drawingml/2006/table">
            <a:tbl>
              <a:tblPr/>
              <a:tblGrid>
                <a:gridCol w="490117"/>
                <a:gridCol w="4859605"/>
                <a:gridCol w="5122971"/>
              </a:tblGrid>
              <a:tr h="3907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14300" algn="l"/>
                        </a:tabLst>
                      </a:pPr>
                      <a:endParaRPr lang="en-US" sz="1200" kern="100" dirty="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77439" marR="77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81175" algn="l"/>
                        </a:tabLst>
                      </a:pPr>
                      <a:r>
                        <a:rPr lang="en-US" sz="2800" b="1" kern="100" dirty="0" smtClean="0">
                          <a:latin typeface="Calibri"/>
                          <a:ea typeface="Calibri"/>
                          <a:cs typeface="Tahoma"/>
                        </a:rPr>
                        <a:t>Charity</a:t>
                      </a:r>
                      <a:endParaRPr lang="en-US" sz="2800" b="1" kern="100" dirty="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77439" marR="77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  <a:tabLst>
                          <a:tab pos="457200" algn="l"/>
                        </a:tabLst>
                      </a:pPr>
                      <a:r>
                        <a:rPr lang="en-US" sz="2800" b="1" kern="100" dirty="0" smtClean="0">
                          <a:latin typeface="Calibri"/>
                          <a:ea typeface="Calibri"/>
                          <a:cs typeface="Times New Roman"/>
                        </a:rPr>
                        <a:t>Philanthropy </a:t>
                      </a:r>
                      <a:endParaRPr lang="en-US" sz="2800" b="1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439" marR="77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99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14300" algn="l"/>
                        </a:tabLst>
                      </a:pPr>
                      <a:r>
                        <a:rPr lang="en-US" sz="1600" kern="100" dirty="0" smtClean="0">
                          <a:latin typeface="Calibri"/>
                          <a:ea typeface="Calibri"/>
                          <a:cs typeface="Calibri"/>
                        </a:rPr>
                        <a:t>7</a:t>
                      </a:r>
                      <a:endParaRPr lang="en-US" sz="1200" kern="100" dirty="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77439" marR="77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600" kern="100" dirty="0">
                          <a:latin typeface="Calibri"/>
                          <a:ea typeface="Calibri"/>
                          <a:cs typeface="Calibri"/>
                        </a:rPr>
                        <a:t>charity is essential to address immediate needs</a:t>
                      </a:r>
                      <a:endParaRPr lang="en-US" sz="1200" kern="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81175" algn="l"/>
                        </a:tabLst>
                      </a:pPr>
                      <a:r>
                        <a:rPr lang="en-US" sz="1600" kern="100" dirty="0">
                          <a:latin typeface="Calibri"/>
                          <a:ea typeface="Calibri"/>
                          <a:cs typeface="Calibri"/>
                        </a:rPr>
                        <a:t>	</a:t>
                      </a:r>
                      <a:endParaRPr lang="en-US" sz="1200" kern="100" dirty="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77439" marR="77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600" kern="100" dirty="0">
                          <a:latin typeface="Calibri"/>
                          <a:ea typeface="Calibri"/>
                          <a:cs typeface="Calibri"/>
                        </a:rPr>
                        <a:t>Philanthropy is building a well for a remote village in East Africa. </a:t>
                      </a:r>
                      <a:endParaRPr lang="en-US" sz="1200" kern="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600" kern="100" dirty="0">
                          <a:latin typeface="Calibri"/>
                          <a:ea typeface="Calibri"/>
                          <a:cs typeface="Calibri"/>
                        </a:rPr>
                        <a:t>Philanthropy is changing hearts and minds and cultures, it’s righting wrongs, it’s making the world a better place</a:t>
                      </a:r>
                      <a:endParaRPr lang="en-US" sz="12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439" marR="77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9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14300" algn="l"/>
                        </a:tabLst>
                      </a:pPr>
                      <a:r>
                        <a:rPr lang="en-US" sz="1600" kern="100" dirty="0" smtClean="0">
                          <a:latin typeface="Calibri"/>
                          <a:ea typeface="Calibri"/>
                          <a:cs typeface="Calibri"/>
                        </a:rPr>
                        <a:t>8</a:t>
                      </a:r>
                      <a:endParaRPr lang="en-US" sz="1200" kern="100" dirty="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77439" marR="77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600" kern="100" dirty="0">
                          <a:latin typeface="Calibri"/>
                          <a:ea typeface="Calibri"/>
                          <a:cs typeface="Calibri"/>
                        </a:rPr>
                        <a:t>Charity is giving…</a:t>
                      </a:r>
                      <a:endParaRPr lang="en-US" sz="12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439" marR="77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600" kern="100" dirty="0">
                          <a:latin typeface="Calibri"/>
                          <a:ea typeface="Calibri"/>
                          <a:cs typeface="Calibri"/>
                        </a:rPr>
                        <a:t>philanthropy is doing</a:t>
                      </a:r>
                      <a:endParaRPr lang="en-US" sz="12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439" marR="77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9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14300" algn="l"/>
                        </a:tabLst>
                      </a:pPr>
                      <a:r>
                        <a:rPr lang="en-US" sz="1600" kern="100" dirty="0" smtClean="0">
                          <a:latin typeface="Calibri"/>
                          <a:ea typeface="Calibri"/>
                          <a:cs typeface="Calibri"/>
                        </a:rPr>
                        <a:t>9</a:t>
                      </a:r>
                      <a:endParaRPr lang="en-US" sz="1200" kern="100" dirty="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77439" marR="77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600" kern="100" dirty="0">
                          <a:latin typeface="Calibri"/>
                          <a:ea typeface="Calibri"/>
                          <a:cs typeface="Calibri"/>
                        </a:rPr>
                        <a:t>charity is giving a man a fish, </a:t>
                      </a:r>
                      <a:endParaRPr lang="en-US" sz="12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439" marR="77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600" kern="100" dirty="0">
                          <a:latin typeface="Calibri"/>
                          <a:ea typeface="Calibri"/>
                          <a:cs typeface="Calibri"/>
                        </a:rPr>
                        <a:t>philanthropy is teaching him how to fish.</a:t>
                      </a:r>
                      <a:endParaRPr lang="en-US" sz="12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439" marR="77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9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14300" algn="l"/>
                        </a:tabLst>
                      </a:pPr>
                      <a:r>
                        <a:rPr lang="en-US" sz="1600" kern="100" dirty="0" smtClean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  <a:endParaRPr lang="en-US" sz="1200" kern="100" dirty="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77439" marR="77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600" kern="100" dirty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Calibri"/>
                        </a:rPr>
                        <a:t>charity creates an established, dependent relationship between the giver and the receiver, </a:t>
                      </a:r>
                      <a:endParaRPr lang="en-US" sz="12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439" marR="77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600" kern="100" dirty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Calibri"/>
                        </a:rPr>
                        <a:t>Philanthropy seeks to empower and enable sustainability. </a:t>
                      </a:r>
                      <a:endParaRPr lang="en-US" sz="12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439" marR="77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9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14300" algn="l"/>
                        </a:tabLst>
                      </a:pPr>
                      <a:r>
                        <a:rPr lang="en-US" sz="1600" kern="100" dirty="0" smtClean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Calibri"/>
                        </a:rPr>
                        <a:t>11</a:t>
                      </a:r>
                      <a:endParaRPr lang="en-US" sz="1200" kern="100" dirty="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77439" marR="77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600" kern="100" dirty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Calibri"/>
                        </a:rPr>
                        <a:t>Charity is a band-aid</a:t>
                      </a:r>
                      <a:endParaRPr lang="en-US" sz="12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439" marR="77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600" kern="100" dirty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Calibri"/>
                        </a:rPr>
                        <a:t>Philanthropy is the medicine</a:t>
                      </a:r>
                      <a:endParaRPr lang="en-US" sz="12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439" marR="77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49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14300" algn="l"/>
                        </a:tabLst>
                      </a:pPr>
                      <a:r>
                        <a:rPr lang="en-US" sz="1600" kern="100" dirty="0" smtClean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Calibri"/>
                        </a:rPr>
                        <a:t>12</a:t>
                      </a:r>
                      <a:endParaRPr lang="en-US" sz="1200" kern="100" dirty="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77439" marR="77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600" kern="100" dirty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Calibri"/>
                        </a:rPr>
                        <a:t>Charity is often thought to be helping someone or something right now by giving directly to solve the problem, not necessarily through financial contributions. </a:t>
                      </a:r>
                      <a:endParaRPr lang="en-US" sz="1200" kern="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600" kern="100" dirty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Calibri"/>
                        </a:rPr>
                        <a:t>It could be direct aid and is generally aimed toward the needy or suffering. </a:t>
                      </a:r>
                      <a:endParaRPr lang="en-US" sz="12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439" marR="77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600" kern="100" dirty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Calibri"/>
                        </a:rPr>
                        <a:t>Philanthropy is love of humankind, the act of improving the situation of others through charitable aid or donations. </a:t>
                      </a:r>
                      <a:endParaRPr lang="en-US" sz="12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439" marR="77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7943">
                <a:tc>
                  <a:txBody>
                    <a:bodyPr/>
                    <a:lstStyle/>
                    <a:p>
                      <a:pPr marL="49213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14300" algn="l"/>
                        </a:tabLst>
                      </a:pPr>
                      <a:r>
                        <a:rPr lang="en-US" sz="1600" kern="100" dirty="0" smtClean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Calibri"/>
                        </a:rPr>
                        <a:t>13</a:t>
                      </a:r>
                      <a:endParaRPr lang="en-US" sz="1600" kern="100" dirty="0">
                        <a:solidFill>
                          <a:srgbClr val="333333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77439" marR="77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600" kern="100" dirty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Calibri"/>
                        </a:rPr>
                        <a:t>Charity is the personal and direct connection to those in need. </a:t>
                      </a:r>
                      <a:endParaRPr lang="en-US" sz="12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439" marR="77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600" kern="100" dirty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Calibri"/>
                        </a:rPr>
                        <a:t>Philanthropy is the more institutional, “big-picture” cousin of charity.</a:t>
                      </a:r>
                      <a:endParaRPr lang="en-US" sz="1200" kern="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600" kern="100" dirty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Calibri"/>
                        </a:rPr>
                        <a:t>Philanthropy does not necessarily imply a personal connection with the needy person--though it can and sometimes does.</a:t>
                      </a:r>
                      <a:endParaRPr lang="en-US" sz="12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439" marR="77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charity’s </a:t>
            </a:r>
            <a:r>
              <a:rPr lang="en-US" dirty="0"/>
              <a:t>Latin roots and philanthropy’s Greek roots are both based on meanings of </a:t>
            </a:r>
            <a:endParaRPr lang="en-US" dirty="0" smtClean="0"/>
          </a:p>
          <a:p>
            <a:pPr lvl="1"/>
            <a:r>
              <a:rPr lang="en-US" dirty="0" smtClean="0"/>
              <a:t>loving-kindness </a:t>
            </a:r>
            <a:r>
              <a:rPr lang="en-US" dirty="0"/>
              <a:t>or generosity which are not necessarily the associations we have with these words today</a:t>
            </a:r>
            <a:r>
              <a:rPr lang="en-US" dirty="0" smtClean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279043" y="6248401"/>
            <a:ext cx="76271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/>
              <a:t>Source: How Matters (@</a:t>
            </a:r>
            <a:r>
              <a:rPr lang="en-US" sz="1200" i="1" dirty="0" err="1" smtClean="0"/>
              <a:t>intldogooder</a:t>
            </a:r>
            <a:r>
              <a:rPr lang="en-US" sz="1200" i="1" dirty="0" smtClean="0"/>
              <a:t>) on November 29, 2011 at 8:41 am :</a:t>
            </a:r>
            <a:endParaRPr lang="en-US" sz="12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PHILANTHROPY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Philanthropy </a:t>
            </a:r>
            <a:r>
              <a:rPr lang="en-US" dirty="0" smtClean="0"/>
              <a:t>is from Greek </a:t>
            </a:r>
            <a:r>
              <a:rPr lang="en-US" dirty="0" err="1" smtClean="0"/>
              <a:t>Philanthropos</a:t>
            </a:r>
            <a:r>
              <a:rPr lang="en-US" dirty="0" smtClean="0"/>
              <a:t>-- combination of two words: </a:t>
            </a:r>
          </a:p>
          <a:p>
            <a:r>
              <a:rPr lang="en-US" b="1" dirty="0" err="1" smtClean="0"/>
              <a:t>Philos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"</a:t>
            </a:r>
            <a:r>
              <a:rPr lang="en-US" b="1" i="1" dirty="0" smtClean="0"/>
              <a:t>loving</a:t>
            </a:r>
            <a:r>
              <a:rPr lang="en-US" dirty="0" smtClean="0"/>
              <a:t>" in the sense of benefitting, caring for, nourishing; </a:t>
            </a:r>
          </a:p>
          <a:p>
            <a:r>
              <a:rPr lang="en-US" b="1" dirty="0" err="1" smtClean="0"/>
              <a:t>Anthropos</a:t>
            </a:r>
            <a:r>
              <a:rPr lang="en-US" b="1" dirty="0" smtClean="0"/>
              <a:t>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"</a:t>
            </a:r>
            <a:r>
              <a:rPr lang="en-US" b="1" i="1" dirty="0" smtClean="0"/>
              <a:t>human being</a:t>
            </a:r>
            <a:r>
              <a:rPr lang="en-US" dirty="0" smtClean="0"/>
              <a:t>" in the sense of "humanity", or "human-</a:t>
            </a:r>
            <a:r>
              <a:rPr lang="en-US" dirty="0" err="1" smtClean="0"/>
              <a:t>ness</a:t>
            </a:r>
            <a:r>
              <a:rPr lang="en-US" dirty="0" smtClean="0"/>
              <a:t>"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Philanthropy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Definition </a:t>
            </a:r>
          </a:p>
          <a:p>
            <a:r>
              <a:rPr lang="en-US" b="1" dirty="0" smtClean="0"/>
              <a:t>1.desire to benefit humanity: </a:t>
            </a:r>
            <a:r>
              <a:rPr lang="en-US" dirty="0" smtClean="0"/>
              <a:t>a desire to improve the material, social, and spiritual welfare of humanity, especially through charitable activities </a:t>
            </a:r>
          </a:p>
          <a:p>
            <a:r>
              <a:rPr lang="en-US" b="1" dirty="0" smtClean="0"/>
              <a:t>2. love for all humanity: </a:t>
            </a:r>
            <a:r>
              <a:rPr lang="en-US" dirty="0" smtClean="0"/>
              <a:t>general love for, or benevolence toward, the whole of humankind</a:t>
            </a:r>
          </a:p>
          <a:p>
            <a:r>
              <a:rPr lang="en-US" b="1" dirty="0" smtClean="0"/>
              <a:t>3. </a:t>
            </a:r>
            <a:r>
              <a:rPr lang="en-US" dirty="0" smtClean="0"/>
              <a:t>Philanthropy is "</a:t>
            </a:r>
            <a:r>
              <a:rPr lang="en-US" b="1" dirty="0" smtClean="0"/>
              <a:t>private initiatives</a:t>
            </a:r>
            <a:r>
              <a:rPr lang="en-US" dirty="0" smtClean="0"/>
              <a:t>, for public good, focusing on </a:t>
            </a:r>
            <a:r>
              <a:rPr lang="en-US" u="sng" dirty="0" smtClean="0"/>
              <a:t>quality of life</a:t>
            </a:r>
            <a:r>
              <a:rPr lang="en-US" dirty="0" smtClean="0"/>
              <a:t>".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57699" y="6211670"/>
            <a:ext cx="66970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Business</a:t>
            </a:r>
            <a:r>
              <a:rPr lang="en-US" sz="1600" dirty="0" smtClean="0"/>
              <a:t>: private initiatives for private good, focusing on material prosperity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CHARITY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“Charity” </a:t>
            </a:r>
            <a:r>
              <a:rPr lang="en-US" dirty="0" smtClean="0"/>
              <a:t>is from Latin “</a:t>
            </a:r>
            <a:r>
              <a:rPr lang="en-US" i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caritas</a:t>
            </a:r>
            <a:r>
              <a:rPr lang="en-US" dirty="0" smtClean="0"/>
              <a:t>”</a:t>
            </a:r>
          </a:p>
          <a:p>
            <a:r>
              <a:rPr lang="en-US" i="1" dirty="0" smtClean="0"/>
              <a:t>caritas</a:t>
            </a:r>
            <a:r>
              <a:rPr lang="en-US" dirty="0" smtClean="0"/>
              <a:t> meant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preciousness</a:t>
            </a:r>
            <a:r>
              <a:rPr lang="en-US" dirty="0" smtClean="0"/>
              <a:t>,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dearness</a:t>
            </a:r>
            <a:r>
              <a:rPr lang="en-US" dirty="0" smtClean="0"/>
              <a:t>,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price</a:t>
            </a:r>
          </a:p>
          <a:p>
            <a:r>
              <a:rPr lang="en-US" i="1" u="sng" dirty="0" smtClean="0"/>
              <a:t>Caritas</a:t>
            </a:r>
            <a:r>
              <a:rPr lang="en-US" u="sng" dirty="0" smtClean="0"/>
              <a:t> </a:t>
            </a:r>
            <a:r>
              <a:rPr lang="en-US" dirty="0" smtClean="0"/>
              <a:t>was translated as </a:t>
            </a:r>
            <a:r>
              <a:rPr lang="en-US" u="sng" dirty="0" smtClean="0"/>
              <a:t>agape </a:t>
            </a:r>
            <a:r>
              <a:rPr lang="en-US" dirty="0" smtClean="0"/>
              <a:t>in Greek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meaning an unconditional love for others </a:t>
            </a:r>
          </a:p>
          <a:p>
            <a:pPr lvl="1"/>
            <a:r>
              <a:rPr lang="en-US" dirty="0" smtClean="0"/>
              <a:t>selfless</a:t>
            </a:r>
            <a:r>
              <a:rPr lang="en-US" dirty="0"/>
              <a:t>, altruistic, generous, love; 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372057" y="6183869"/>
            <a:ext cx="90223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/>
              <a:t>Source: George </a:t>
            </a:r>
            <a:r>
              <a:rPr lang="en-US" sz="1200" i="1" dirty="0" err="1" smtClean="0"/>
              <a:t>McCully</a:t>
            </a:r>
            <a:r>
              <a:rPr lang="en-US" sz="1200" i="1" dirty="0" smtClean="0"/>
              <a:t> — Catalogue for Philanthropy on November 29, 2011 at 3:23 pm</a:t>
            </a:r>
            <a:endParaRPr lang="en-US" sz="12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 </a:t>
            </a:r>
          </a:p>
          <a:p>
            <a:r>
              <a:rPr lang="en-US" b="1" dirty="0" smtClean="0"/>
              <a:t>Charity</a:t>
            </a:r>
            <a:r>
              <a:rPr lang="en-US" dirty="0" smtClean="0"/>
              <a:t> is the voluntary giving of help to those in need.</a:t>
            </a:r>
          </a:p>
          <a:p>
            <a:pPr>
              <a:buNone/>
            </a:pPr>
            <a:r>
              <a:rPr lang="en-US" dirty="0" smtClean="0"/>
              <a:t>Or, </a:t>
            </a:r>
          </a:p>
          <a:p>
            <a:r>
              <a:rPr lang="en-US" dirty="0" smtClean="0"/>
              <a:t>The voluntary provision of </a:t>
            </a:r>
            <a:r>
              <a:rPr lang="en-US" u="sng" dirty="0" smtClean="0"/>
              <a:t>money</a:t>
            </a:r>
            <a:r>
              <a:rPr lang="en-US" dirty="0" smtClean="0"/>
              <a:t>, </a:t>
            </a:r>
            <a:r>
              <a:rPr lang="en-US" u="sng" dirty="0" smtClean="0"/>
              <a:t>materials</a:t>
            </a:r>
            <a:r>
              <a:rPr lang="en-US" dirty="0" smtClean="0"/>
              <a:t>, or </a:t>
            </a:r>
            <a:r>
              <a:rPr lang="en-US" u="sng" dirty="0" smtClean="0"/>
              <a:t>help </a:t>
            </a:r>
            <a:r>
              <a:rPr lang="en-US" dirty="0" smtClean="0"/>
              <a:t>to people in need.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Welfare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efforts, especially on the part of government and institutions, to ensure that the physical, social, and financial conditions under which people live are satisfactory</a:t>
            </a:r>
          </a:p>
          <a:p>
            <a:r>
              <a:rPr lang="en-US" dirty="0" smtClean="0"/>
              <a:t>Welfare is not an </a:t>
            </a:r>
            <a:r>
              <a:rPr lang="en-US" i="1" dirty="0" smtClean="0"/>
              <a:t>individual act</a:t>
            </a:r>
            <a:r>
              <a:rPr lang="en-US" dirty="0" smtClean="0"/>
              <a:t>. It is </a:t>
            </a:r>
            <a:r>
              <a:rPr lang="en-US" i="1" dirty="0" smtClean="0"/>
              <a:t>organized act </a:t>
            </a:r>
            <a:r>
              <a:rPr lang="en-US" dirty="0" smtClean="0"/>
              <a:t>or it is institutionalized act.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1448</TotalTime>
  <Words>1456</Words>
  <Application>Microsoft Office PowerPoint</Application>
  <PresentationFormat>Custom</PresentationFormat>
  <Paragraphs>175</Paragraphs>
  <Slides>32</Slides>
  <Notes>1</Notes>
  <HiddenSlides>11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Aharoni</vt:lpstr>
      <vt:lpstr>Arial</vt:lpstr>
      <vt:lpstr>Calibri</vt:lpstr>
      <vt:lpstr>Gill Sans MT</vt:lpstr>
      <vt:lpstr>Majalla UI</vt:lpstr>
      <vt:lpstr>Tahoma</vt:lpstr>
      <vt:lpstr>Times New Roman</vt:lpstr>
      <vt:lpstr>Verdana</vt:lpstr>
      <vt:lpstr>Wingdings</vt:lpstr>
      <vt:lpstr>Wingdings 2</vt:lpstr>
      <vt:lpstr>Solstice</vt:lpstr>
      <vt:lpstr>CHARITY AND PHILANTHROPY </vt:lpstr>
      <vt:lpstr>PowerPoint Presentation</vt:lpstr>
      <vt:lpstr>Urdu alternatives for…. </vt:lpstr>
      <vt:lpstr>PowerPoint Presentation</vt:lpstr>
      <vt:lpstr>PHILANTHROPY</vt:lpstr>
      <vt:lpstr>Philanthropy</vt:lpstr>
      <vt:lpstr>CHARITY</vt:lpstr>
      <vt:lpstr>Charity</vt:lpstr>
      <vt:lpstr>Welfare</vt:lpstr>
      <vt:lpstr>act of helping or goodwill to people.</vt:lpstr>
      <vt:lpstr>PowerPoint Presentation</vt:lpstr>
      <vt:lpstr>Charity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Difference 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Charity and Philanthropy</dc:title>
  <dc:creator>Imran</dc:creator>
  <cp:lastModifiedBy>Dr. Javaria</cp:lastModifiedBy>
  <cp:revision>52</cp:revision>
  <dcterms:created xsi:type="dcterms:W3CDTF">2014-10-20T14:57:42Z</dcterms:created>
  <dcterms:modified xsi:type="dcterms:W3CDTF">2020-04-06T14:24:41Z</dcterms:modified>
</cp:coreProperties>
</file>